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8" r:id="rId2"/>
  </p:sldMasterIdLst>
  <p:notesMasterIdLst>
    <p:notesMasterId r:id="rId65"/>
  </p:notesMasterIdLst>
  <p:handoutMasterIdLst>
    <p:handoutMasterId r:id="rId66"/>
  </p:handoutMasterIdLst>
  <p:sldIdLst>
    <p:sldId id="325" r:id="rId3"/>
    <p:sldId id="326" r:id="rId4"/>
    <p:sldId id="328" r:id="rId5"/>
    <p:sldId id="336" r:id="rId6"/>
    <p:sldId id="337" r:id="rId7"/>
    <p:sldId id="338" r:id="rId8"/>
    <p:sldId id="339" r:id="rId9"/>
    <p:sldId id="340" r:id="rId10"/>
    <p:sldId id="342" r:id="rId11"/>
    <p:sldId id="402" r:id="rId12"/>
    <p:sldId id="403" r:id="rId13"/>
    <p:sldId id="404" r:id="rId14"/>
    <p:sldId id="405" r:id="rId15"/>
    <p:sldId id="406" r:id="rId16"/>
    <p:sldId id="407" r:id="rId17"/>
    <p:sldId id="408" r:id="rId18"/>
    <p:sldId id="409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420" r:id="rId30"/>
    <p:sldId id="421" r:id="rId31"/>
    <p:sldId id="422" r:id="rId32"/>
    <p:sldId id="423" r:id="rId33"/>
    <p:sldId id="424" r:id="rId34"/>
    <p:sldId id="425" r:id="rId35"/>
    <p:sldId id="426" r:id="rId36"/>
    <p:sldId id="427" r:id="rId37"/>
    <p:sldId id="356" r:id="rId38"/>
    <p:sldId id="371" r:id="rId39"/>
    <p:sldId id="428" r:id="rId40"/>
    <p:sldId id="429" r:id="rId41"/>
    <p:sldId id="430" r:id="rId42"/>
    <p:sldId id="431" r:id="rId43"/>
    <p:sldId id="377" r:id="rId44"/>
    <p:sldId id="378" r:id="rId45"/>
    <p:sldId id="438" r:id="rId46"/>
    <p:sldId id="394" r:id="rId47"/>
    <p:sldId id="380" r:id="rId48"/>
    <p:sldId id="440" r:id="rId49"/>
    <p:sldId id="439" r:id="rId50"/>
    <p:sldId id="441" r:id="rId51"/>
    <p:sldId id="442" r:id="rId52"/>
    <p:sldId id="381" r:id="rId53"/>
    <p:sldId id="444" r:id="rId54"/>
    <p:sldId id="383" r:id="rId55"/>
    <p:sldId id="445" r:id="rId56"/>
    <p:sldId id="446" r:id="rId57"/>
    <p:sldId id="447" r:id="rId58"/>
    <p:sldId id="448" r:id="rId59"/>
    <p:sldId id="449" r:id="rId60"/>
    <p:sldId id="451" r:id="rId61"/>
    <p:sldId id="452" r:id="rId62"/>
    <p:sldId id="453" r:id="rId63"/>
    <p:sldId id="454" r:id="rId6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101"/>
    <a:srgbClr val="01FF01"/>
    <a:srgbClr val="97FB8F"/>
    <a:srgbClr val="C0C0C0"/>
    <a:srgbClr val="4040C0"/>
    <a:srgbClr val="40C040"/>
    <a:srgbClr val="C04040"/>
    <a:srgbClr val="7FF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4" autoAdjust="0"/>
    <p:restoredTop sz="81310" autoAdjust="0"/>
  </p:normalViewPr>
  <p:slideViewPr>
    <p:cSldViewPr>
      <p:cViewPr varScale="1">
        <p:scale>
          <a:sx n="65" d="100"/>
          <a:sy n="65" d="100"/>
        </p:scale>
        <p:origin x="186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9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3BBA691C-7355-42A9-B944-46BF7828C9D3}" type="datetimeFigureOut">
              <a:rPr lang="en-US"/>
              <a:pPr>
                <a:defRPr/>
              </a:pPr>
              <a:t>10/1/2019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4D26CC24-26FB-405C-A67B-9435D4B287A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6FE629DF-43B2-42FA-9803-2D5CA6C73DA0}" type="datetimeFigureOut">
              <a:rPr lang="fa-IR"/>
              <a:pPr>
                <a:defRPr/>
              </a:pPr>
              <a:t>02/02/1441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lvl="0"/>
            <a:endParaRPr lang="fa-IR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fld id="{46BD3DCC-C26C-4E43-9B24-0932158AD62A}" type="slidenum">
              <a:rPr lang="fa-IR" altLang="en-US"/>
              <a:pPr>
                <a:defRPr/>
              </a:pPr>
              <a:t>‹#›</a:t>
            </a:fld>
            <a:endParaRPr lang="fa-I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6302831-E2E1-4638-87DB-6AEE8078B90C}" type="slidenum">
              <a:rPr lang="fa-IR" altLang="en-US" smtClean="0"/>
              <a:pPr/>
              <a:t>2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BD3DCC-C26C-4E43-9B24-0932158AD62A}" type="slidenum">
              <a:rPr lang="fa-IR" altLang="en-US" smtClean="0"/>
              <a:pPr>
                <a:defRPr/>
              </a:pPr>
              <a:t>12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3762150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BD3DCC-C26C-4E43-9B24-0932158AD62A}" type="slidenum">
              <a:rPr lang="fa-IR" altLang="en-US" smtClean="0"/>
              <a:pPr>
                <a:defRPr/>
              </a:pPr>
              <a:t>13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925810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31F16A5-26B8-47E5-ACEA-69AE9850ECD8}" type="slidenum">
              <a:rPr lang="fa-IR" altLang="en-US" smtClean="0"/>
              <a:pPr/>
              <a:t>14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3207181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91CC795-761F-4A8E-AF17-89532DCADD1F}" type="slidenum">
              <a:rPr lang="fa-IR" altLang="en-US" smtClean="0"/>
              <a:pPr/>
              <a:t>15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2236804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BAF169F-4F2A-4E47-B8E5-144974C301E7}" type="slidenum">
              <a:rPr lang="fa-IR" altLang="en-US" smtClean="0"/>
              <a:pPr/>
              <a:t>17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985677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A97B502-42C5-44E4-B637-256C2320C281}" type="slidenum">
              <a:rPr lang="fa-IR" altLang="en-US" smtClean="0"/>
              <a:pPr/>
              <a:t>20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2922675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 dirty="0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A97B502-42C5-44E4-B637-256C2320C281}" type="slidenum">
              <a:rPr lang="fa-IR" altLang="en-US" smtClean="0"/>
              <a:pPr/>
              <a:t>21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1368694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 dirty="0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A97B502-42C5-44E4-B637-256C2320C281}" type="slidenum">
              <a:rPr lang="fa-IR" altLang="en-US" smtClean="0"/>
              <a:pPr/>
              <a:t>22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3727416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rtl="1"/>
            <a:endParaRPr lang="en-US" altLang="en-US" dirty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A97B502-42C5-44E4-B637-256C2320C281}" type="slidenum">
              <a:rPr lang="fa-IR" altLang="en-US" smtClean="0"/>
              <a:pPr/>
              <a:t>23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16214973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7E45696-4880-4EE6-8A69-D20D4AF59B7C}" type="slidenum">
              <a:rPr lang="fa-IR" altLang="en-US" smtClean="0"/>
              <a:pPr/>
              <a:t>24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3668482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 dirty="0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41C2930-7DC2-4E74-9A52-AD85D294F13E}" type="slidenum">
              <a:rPr lang="fa-IR" altLang="en-US" smtClean="0"/>
              <a:pPr/>
              <a:t>3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BD3DCC-C26C-4E43-9B24-0932158AD62A}" type="slidenum">
              <a:rPr lang="fa-IR" altLang="en-US" smtClean="0"/>
              <a:pPr>
                <a:defRPr/>
              </a:pPr>
              <a:t>26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227409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E0B4BA9-0EC9-462C-822A-B5308D62221E}" type="slidenum">
              <a:rPr lang="fa-IR" altLang="en-US" smtClean="0"/>
              <a:pPr/>
              <a:t>28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22468290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0686FBC-D38A-458E-8000-0F697A3B7CC0}" type="slidenum">
              <a:rPr lang="fa-IR" altLang="en-US" smtClean="0"/>
              <a:pPr/>
              <a:t>29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788705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9FC9D82-87DB-40F1-8613-C395382696CF}" type="slidenum">
              <a:rPr lang="fa-IR" altLang="en-US" smtClean="0"/>
              <a:pPr/>
              <a:t>30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3315522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5615B13-EEE6-4515-BE1F-19E2F6AD4C75}" type="slidenum">
              <a:rPr lang="fa-IR" altLang="en-US" smtClean="0"/>
              <a:pPr/>
              <a:t>31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25813937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BD3DCC-C26C-4E43-9B24-0932158AD62A}" type="slidenum">
              <a:rPr lang="fa-IR" altLang="en-US" smtClean="0"/>
              <a:pPr>
                <a:defRPr/>
              </a:pPr>
              <a:t>33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394743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 dirty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DC9380F-C83A-4DC0-9F1E-F5C71924435D}" type="slidenum">
              <a:rPr lang="fa-IR" altLang="en-US" smtClean="0"/>
              <a:pPr/>
              <a:t>34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38281251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dirty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9118B65-B213-4E7A-8BC6-D04CB4B3E26E}" type="slidenum">
              <a:rPr lang="fa-IR" altLang="en-US" smtClean="0"/>
              <a:pPr/>
              <a:t>35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28191263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rtl="0">
              <a:defRPr/>
            </a:pPr>
            <a:endParaRPr lang="en-US" dirty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B91DB30-C585-4892-865F-201AB71D3AEE}" type="slidenum">
              <a:rPr lang="fa-IR" altLang="en-US" smtClean="0"/>
              <a:pPr/>
              <a:t>36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8677DFB-08EF-4A5A-AB35-10DFF1CE187F}" type="slidenum">
              <a:rPr lang="fa-IR" altLang="en-US" smtClean="0"/>
              <a:pPr/>
              <a:t>37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rtl="0">
              <a:defRPr/>
            </a:pPr>
            <a:endParaRPr lang="en-US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5C454E1-5053-4D95-A4BB-77AF3336BC2D}" type="slidenum">
              <a:rPr lang="fa-IR" altLang="en-US" smtClean="0"/>
              <a:pPr/>
              <a:t>4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4508C9C-1C3F-4B60-BFEB-612E0C40EFE9}" type="slidenum">
              <a:rPr lang="fa-IR" altLang="en-US" smtClean="0"/>
              <a:pPr/>
              <a:t>38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37931835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5CBE04F-5825-4550-932A-086707F17341}" type="slidenum">
              <a:rPr lang="fa-IR" altLang="en-US" smtClean="0"/>
              <a:pPr/>
              <a:t>39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19715782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BD3DCC-C26C-4E43-9B24-0932158AD62A}" type="slidenum">
              <a:rPr lang="fa-IR" altLang="en-US" smtClean="0"/>
              <a:pPr>
                <a:defRPr/>
              </a:pPr>
              <a:t>40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5342655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BD3DCC-C26C-4E43-9B24-0932158AD62A}" type="slidenum">
              <a:rPr lang="fa-IR" altLang="en-US" smtClean="0"/>
              <a:pPr>
                <a:defRPr/>
              </a:pPr>
              <a:t>41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7435189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D13D812-73F5-4A0B-B063-4BD8A8CE9B8B}" type="slidenum">
              <a:rPr lang="fa-IR" altLang="en-US" smtClean="0"/>
              <a:pPr/>
              <a:t>42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75CC80C-DD61-489B-BEFE-20B129E9ACD8}" type="slidenum">
              <a:rPr lang="fa-IR" altLang="en-US" smtClean="0"/>
              <a:pPr/>
              <a:t>43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BD3DCC-C26C-4E43-9B24-0932158AD62A}" type="slidenum">
              <a:rPr lang="fa-IR" altLang="en-US" smtClean="0"/>
              <a:pPr>
                <a:defRPr/>
              </a:pPr>
              <a:t>44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9290591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rtl="1"/>
            <a:endParaRPr lang="en-US" altLang="en-US" dirty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2373F20-6A5A-4D5F-8AAD-807F301CB525}" type="slidenum">
              <a:rPr lang="fa-IR" altLang="en-US" smtClean="0"/>
              <a:pPr/>
              <a:t>45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CCD954E-FF21-4A8B-8438-4FCB5DB4C03F}" type="slidenum">
              <a:rPr lang="fa-IR" altLang="en-US" smtClean="0"/>
              <a:pPr/>
              <a:t>46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BD3DCC-C26C-4E43-9B24-0932158AD62A}" type="slidenum">
              <a:rPr lang="fa-IR" altLang="en-US" smtClean="0"/>
              <a:pPr>
                <a:defRPr/>
              </a:pPr>
              <a:t>47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651803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 dirty="0"/>
          </a:p>
        </p:txBody>
      </p:sp>
      <p:sp>
        <p:nvSpPr>
          <p:cNvPr id="17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927B1CF-B1FA-42DF-A99C-540EBD2669A8}" type="slidenum">
              <a:rPr lang="fa-IR" altLang="en-US" smtClean="0"/>
              <a:pPr/>
              <a:t>5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BD3DCC-C26C-4E43-9B24-0932158AD62A}" type="slidenum">
              <a:rPr lang="fa-IR" altLang="en-US" smtClean="0"/>
              <a:pPr>
                <a:defRPr/>
              </a:pPr>
              <a:t>49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4839579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BD3DCC-C26C-4E43-9B24-0932158AD62A}" type="slidenum">
              <a:rPr lang="fa-IR" altLang="en-US" smtClean="0"/>
              <a:pPr>
                <a:defRPr/>
              </a:pPr>
              <a:t>50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0891170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D7D6158-6662-44BA-824B-2C58CF965FA8}" type="slidenum">
              <a:rPr lang="fa-IR" altLang="en-US" smtClean="0"/>
              <a:pPr/>
              <a:t>51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 dirty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2D64AFD-047D-4AC5-99A3-CA3C7E823183}" type="slidenum">
              <a:rPr lang="fa-IR" altLang="en-US" smtClean="0"/>
              <a:pPr/>
              <a:t>53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dirty="0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915D3FA-5879-48EF-9E6A-1FF110C5B41E}" type="slidenum">
              <a:rPr lang="fa-IR" altLang="en-US" smtClean="0"/>
              <a:pPr/>
              <a:t>54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38876011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dirty="0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915D3FA-5879-48EF-9E6A-1FF110C5B41E}" type="slidenum">
              <a:rPr lang="fa-IR" altLang="en-US" smtClean="0"/>
              <a:pPr/>
              <a:t>55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33571440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dirty="0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915D3FA-5879-48EF-9E6A-1FF110C5B41E}" type="slidenum">
              <a:rPr lang="fa-IR" altLang="en-US" smtClean="0"/>
              <a:pPr/>
              <a:t>56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21100126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dirty="0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915D3FA-5879-48EF-9E6A-1FF110C5B41E}" type="slidenum">
              <a:rPr lang="fa-IR" altLang="en-US" smtClean="0"/>
              <a:pPr/>
              <a:t>57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25316369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BD3DCC-C26C-4E43-9B24-0932158AD62A}" type="slidenum">
              <a:rPr lang="fa-IR" altLang="en-US" smtClean="0"/>
              <a:pPr>
                <a:defRPr/>
              </a:pPr>
              <a:t>58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955213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BD3DCC-C26C-4E43-9B24-0932158AD62A}" type="slidenum">
              <a:rPr lang="fa-IR" altLang="en-US" smtClean="0"/>
              <a:pPr>
                <a:defRPr/>
              </a:pPr>
              <a:t>60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308550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C53DF36-5197-462A-A791-6F934AB73CB9}" type="slidenum">
              <a:rPr lang="fa-IR" altLang="en-US" smtClean="0"/>
              <a:pPr/>
              <a:t>6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BD3DCC-C26C-4E43-9B24-0932158AD62A}" type="slidenum">
              <a:rPr lang="fa-IR" altLang="en-US" smtClean="0"/>
              <a:pPr>
                <a:defRPr/>
              </a:pPr>
              <a:t>61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5129074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BD3DCC-C26C-4E43-9B24-0932158AD62A}" type="slidenum">
              <a:rPr lang="fa-IR" altLang="en-US" smtClean="0"/>
              <a:pPr>
                <a:defRPr/>
              </a:pPr>
              <a:t>62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4258037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AFD35A2-E4B8-4C2A-8BE6-51F135335985}" type="slidenum">
              <a:rPr lang="fa-IR" altLang="en-US" smtClean="0"/>
              <a:pPr/>
              <a:t>7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696DF3C-6AE5-4977-A830-CC6F44423884}" type="slidenum">
              <a:rPr lang="fa-IR" altLang="en-US" smtClean="0"/>
              <a:pPr/>
              <a:t>8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68199D7-7DC4-4B4E-A569-5276458E26A1}" type="slidenum">
              <a:rPr lang="fa-IR" altLang="en-US" smtClean="0"/>
              <a:pPr/>
              <a:t>9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7D6F6DC-631A-4817-AB96-EA4765496FEC}" type="slidenum">
              <a:rPr lang="fa-IR" altLang="en-US" smtClean="0"/>
              <a:pPr/>
              <a:t>11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3208208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CB655-65A9-4A5F-A99C-01911EE7D9F0}" type="datetimeFigureOut">
              <a:rPr lang="en-US"/>
              <a:pPr>
                <a:defRPr/>
              </a:pPr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7B0747-EFF9-4E64-A811-447B7B2B2F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7081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_Bod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 flipH="1">
            <a:off x="-19359" y="0"/>
            <a:ext cx="9172575" cy="1400175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>
            <a:lvl1pPr marL="182880" algn="just" rtl="1">
              <a:defRPr sz="6500">
                <a:cs typeface="B Nazanin" panose="00000400000000000000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 algn="r" rtl="1">
              <a:defRPr b="0">
                <a:cs typeface="B Nazanin" panose="00000400000000000000" pitchFamily="2" charset="-78"/>
              </a:defRPr>
            </a:lvl1pPr>
            <a:lvl2pPr algn="r" rtl="1">
              <a:defRPr>
                <a:cs typeface="B Mitra" panose="00000400000000000000" pitchFamily="2" charset="-78"/>
              </a:defRPr>
            </a:lvl2pPr>
            <a:lvl3pPr algn="r" rtl="1">
              <a:defRPr>
                <a:cs typeface="B Lotus" panose="00000400000000000000" pitchFamily="2" charset="-78"/>
              </a:defRPr>
            </a:lvl3pPr>
            <a:lvl4pPr algn="r" rtl="1">
              <a:defRPr>
                <a:cs typeface="B Nazanin" panose="00000400000000000000" pitchFamily="2" charset="-78"/>
              </a:defRPr>
            </a:lvl4pPr>
            <a:lvl5pPr algn="r" rtl="1">
              <a:defRPr>
                <a:cs typeface="B Nazanin" panose="00000400000000000000" pitchFamily="2" charset="-78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DB597A-6EFE-47E9-A353-DC507F54416E}" type="datetimeFigureOut">
              <a:rPr lang="en-US"/>
              <a:pPr>
                <a:defRPr/>
              </a:pPr>
              <a:t>10/1/2019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93F2C9-5556-47FB-AA3A-5F9722312B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3904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451649-4DFF-4E03-8570-A8EE3C990CBE}" type="datetimeFigureOut">
              <a:rPr lang="en-US"/>
              <a:pPr>
                <a:defRPr/>
              </a:pPr>
              <a:t>10/1/2019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BA09A7-CCED-4F72-B765-D334EA68C3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2513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FA9024-64AB-43AB-B883-15106D7CF7E2}" type="datetimeFigureOut">
              <a:rPr lang="en-US"/>
              <a:pPr>
                <a:defRPr/>
              </a:pPr>
              <a:t>10/1/2019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10A419-60A4-4CC6-81CA-51CA33320C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5747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803E76-4957-46ED-9CB9-86A17D39CC6A}" type="datetimeFigureOut">
              <a:rPr lang="en-US"/>
              <a:pPr>
                <a:defRPr/>
              </a:pPr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0857CE-65B9-4CA1-92E6-944E6718103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6937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571FCA-0D28-4558-90E5-BDACD72BFB60}" type="datetimeFigureOut">
              <a:rPr lang="en-US"/>
              <a:pPr>
                <a:defRPr/>
              </a:pPr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446F24-C303-43D7-9AC1-7A202E4DEB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5020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C210AE-2B56-417C-BECF-928BFED0837B}" type="datetimeFigureOut">
              <a:rPr lang="en-US"/>
              <a:pPr>
                <a:defRPr/>
              </a:pPr>
              <a:t>10/1/2019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7F6288-7DC0-4728-8312-B3FA4606E9F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6454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ACB5C0-9359-4BA9-8EC5-5F28613D7851}" type="datetimeFigureOut">
              <a:rPr lang="en-US"/>
              <a:pPr>
                <a:defRPr/>
              </a:pPr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800FB7-2D32-46D8-8BC3-36CE40C5C00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2520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1EF06B-22BC-4A2F-A397-58B7ACF2B9E1}" type="datetimeFigureOut">
              <a:rPr lang="en-US"/>
              <a:pPr>
                <a:defRPr/>
              </a:pPr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97E94C-9FBA-41BE-9316-AB6EF6D56C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1403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91CFF3-ECD7-48AB-BF45-9637EC58F7C5}" type="datetimeFigureOut">
              <a:rPr lang="en-US"/>
              <a:pPr>
                <a:defRPr/>
              </a:pPr>
              <a:t>10/1/2019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691035-DB62-4D93-9C62-B7A190BB11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5679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2BD50-A57E-41CD-B137-9A818DA147CE}" type="datetimeFigureOut">
              <a:rPr lang="en-US"/>
              <a:pPr>
                <a:defRPr/>
              </a:pPr>
              <a:t>10/1/2019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6BF8F3-C332-4EDC-9037-C34B7C53FA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5040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BDE045-F3FE-4C79-825F-97031D409505}" type="datetimeFigureOut">
              <a:rPr lang="en-US"/>
              <a:pPr>
                <a:defRPr/>
              </a:pPr>
              <a:t>10/1/2019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7FE7E-D997-4873-97E6-4414B374FC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0049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0"/>
            <a:ext cx="917257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Image result for iust 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225" y="-246063"/>
            <a:ext cx="1892300" cy="189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1386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 flipH="1">
            <a:off x="-19359" y="0"/>
            <a:ext cx="9172575" cy="1400175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>
            <a:lvl1pPr marL="182880" algn="just" rtl="1">
              <a:defRPr sz="6500">
                <a:cs typeface="B Nazanin" panose="00000400000000000000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CAEDAC-862A-4B1F-A130-0EEFAC4BEAAE}" type="datetimeFigureOut">
              <a:rPr lang="en-US"/>
              <a:pPr>
                <a:defRPr/>
              </a:pPr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5463" y="647541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CCE5AB-1958-4B82-BEA2-073DA222F1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131733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CAEDAC-862A-4B1F-A130-0EEFAC4BEAAE}" type="datetimeFigureOut">
              <a:rPr lang="en-US"/>
              <a:pPr>
                <a:defRPr/>
              </a:pPr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5463" y="647541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CCE5AB-1958-4B82-BEA2-073DA222F13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418515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04DDACB-4BA7-4135-8184-BF7971B00B16}" type="datetimeFigureOut">
              <a:rPr lang="en-US"/>
              <a:pPr>
                <a:defRPr/>
              </a:pPr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D94CFFA-5D05-43F1-9097-89B904631B8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15" r:id="rId1"/>
    <p:sldLayoutId id="2147484816" r:id="rId2"/>
    <p:sldLayoutId id="2147484817" r:id="rId3"/>
    <p:sldLayoutId id="2147484818" r:id="rId4"/>
    <p:sldLayoutId id="2147484819" r:id="rId5"/>
    <p:sldLayoutId id="2147484820" r:id="rId6"/>
    <p:sldLayoutId id="2147484826" r:id="rId7"/>
    <p:sldLayoutId id="2147484827" r:id="rId8"/>
    <p:sldLayoutId id="2147484829" r:id="rId9"/>
    <p:sldLayoutId id="2147484828" r:id="rId10"/>
    <p:sldLayoutId id="2147484821" r:id="rId11"/>
    <p:sldLayoutId id="2147484822" r:id="rId12"/>
    <p:sldLayoutId id="2147484823" r:id="rId13"/>
    <p:sldLayoutId id="2147484824" r:id="rId14"/>
    <p:sldLayoutId id="2147484825" r:id="rId1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11" Type="http://schemas.openxmlformats.org/officeDocument/2006/relationships/image" Target="../media/image520.png"/><Relationship Id="rId5" Type="http://schemas.openxmlformats.org/officeDocument/2006/relationships/image" Target="../media/image460.png"/><Relationship Id="rId10" Type="http://schemas.openxmlformats.org/officeDocument/2006/relationships/image" Target="../media/image510.png"/><Relationship Id="rId4" Type="http://schemas.openxmlformats.org/officeDocument/2006/relationships/image" Target="../media/image45.png"/><Relationship Id="rId9" Type="http://schemas.openxmlformats.org/officeDocument/2006/relationships/image" Target="../media/image50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74.pn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0.png"/><Relationship Id="rId5" Type="http://schemas.openxmlformats.org/officeDocument/2006/relationships/hyperlink" Target="https://docs.opencv.org/2.4/modules/imgproc/doc/filtering.html#filter2d" TargetMode="External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8.png"/><Relationship Id="rId4" Type="http://schemas.openxmlformats.org/officeDocument/2006/relationships/image" Target="../media/image98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5.png"/><Relationship Id="rId5" Type="http://schemas.openxmlformats.org/officeDocument/2006/relationships/image" Target="../media/image122.png"/><Relationship Id="rId4" Type="http://schemas.openxmlformats.org/officeDocument/2006/relationships/image" Target="../media/image10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10.png"/><Relationship Id="rId5" Type="http://schemas.openxmlformats.org/officeDocument/2006/relationships/image" Target="../media/image1210.png"/><Relationship Id="rId4" Type="http://schemas.openxmlformats.org/officeDocument/2006/relationships/image" Target="../media/image11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0.png"/><Relationship Id="rId4" Type="http://schemas.openxmlformats.org/officeDocument/2006/relationships/image" Target="../media/image1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13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5.png"/><Relationship Id="rId5" Type="http://schemas.openxmlformats.org/officeDocument/2006/relationships/image" Target="../media/image123.png"/><Relationship Id="rId4" Type="http://schemas.openxmlformats.org/officeDocument/2006/relationships/image" Target="../media/image14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7.png"/><Relationship Id="rId5" Type="http://schemas.openxmlformats.org/officeDocument/2006/relationships/image" Target="../media/image144.png"/><Relationship Id="rId4" Type="http://schemas.openxmlformats.org/officeDocument/2006/relationships/image" Target="../media/image12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9.png"/><Relationship Id="rId5" Type="http://schemas.openxmlformats.org/officeDocument/2006/relationships/image" Target="../media/image126.png"/><Relationship Id="rId4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02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lumMod val="60000"/>
                <a:lumOff val="40000"/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2300288" y="1772816"/>
            <a:ext cx="4572000" cy="484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CCE5AB-1958-4B82-BEA2-073DA222F135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338639"/>
            <a:ext cx="5112568" cy="48049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814" y="3654073"/>
            <a:ext cx="3108960" cy="3126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814" y="260648"/>
            <a:ext cx="3108960" cy="312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3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هیستوگرام</a:t>
            </a:r>
            <a:endParaRPr lang="en-US" altLang="en-US" smtClean="0"/>
          </a:p>
        </p:txBody>
      </p:sp>
      <p:sp>
        <p:nvSpPr>
          <p:cNvPr id="3072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4DBFE1E-D5D3-49DB-BEBD-C09E3A02EDE7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61204" y="1302691"/>
                <a:ext cx="9036495" cy="40164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هیستوگرام برای یک تصویر دیجیتال با سطوح روشنایی در محدوده </a:t>
                </a:r>
                <a:r>
                  <a:rPr lang="en-US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[0 , L-1]</a:t>
                </a: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</a:t>
                </a:r>
                <a:r>
                  <a:rPr lang="fa-IR" alt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تابعی</a:t>
                </a: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است گسسته که به صورت زیر تعریف می‏شود: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sz="4400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که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یک سطح روشنایی در محدوده مورد نظر است 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تعداد </a:t>
                </a:r>
                <a:r>
                  <a:rPr lang="fa-IR" alt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پیکسل‏هایی</a:t>
                </a: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است که دارای آن سطح روشنایی هستند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هیستوگرام </a:t>
                </a:r>
                <a:r>
                  <a:rPr lang="fa-IR" alt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نرمالیزه</a:t>
                </a: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204" y="1302691"/>
                <a:ext cx="9036495" cy="4016484"/>
              </a:xfrm>
              <a:prstGeom prst="rect">
                <a:avLst/>
              </a:prstGeom>
              <a:blipFill>
                <a:blip r:embed="rId3"/>
                <a:stretch>
                  <a:fillRect l="-2767" t="-152" r="-1619" b="-379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426" y="2741594"/>
                <a:ext cx="17709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6" y="2741594"/>
                <a:ext cx="177099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1204" y="4950228"/>
                <a:ext cx="1797672" cy="73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4" y="4950228"/>
                <a:ext cx="1797672" cy="7378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02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CCE5AB-1958-4B82-BEA2-073DA222F135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20442"/>
            <a:ext cx="3291840" cy="32918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35682"/>
            <a:ext cx="3291840" cy="327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556318"/>
            <a:ext cx="3291840" cy="3276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548698"/>
            <a:ext cx="3291840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92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CCE5AB-1958-4B82-BEA2-073DA222F135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43302"/>
            <a:ext cx="3291840" cy="32689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22111"/>
            <a:ext cx="3291840" cy="32918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548591"/>
            <a:ext cx="3291840" cy="32918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548591"/>
            <a:ext cx="3291840" cy="328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9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A5CA9D5-1452-43F1-B1FB-C13C82F79409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36867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smtClean="0"/>
              <a:t>هیستوگرام</a:t>
            </a:r>
            <a:endParaRPr lang="en-US" altLang="en-US" dirty="0" smtClean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7249" y="1306043"/>
            <a:ext cx="8975725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هیستوگرام اساس بسیاری از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روش‏های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پردازش تصویر در حوزه مکان را تشکیل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می‏دهد</a:t>
            </a: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محاسبه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نرم‏افزاری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هیستوگرام تصویر و تحقق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سخت‏افزاری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آن ساده و ارزان است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مولفه‏های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هیستوگرام در تصویر با کنتراست بالا محدوده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وسیع‏تری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از محور سطوح روشنایی را پوشش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می‏دهد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1437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کشش هیستوگرام</a:t>
            </a:r>
            <a:endParaRPr lang="en-US" altLang="en-US" smtClean="0"/>
          </a:p>
        </p:txBody>
      </p:sp>
      <p:sp>
        <p:nvSpPr>
          <p:cNvPr id="3891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9457182-AAD5-4751-ADAC-2922D0246DBD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612" y="1359232"/>
            <a:ext cx="89757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ساده‏ترین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راه برای استفاده از تمام سطوح روشنایی، کشش هیستوگرام است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5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0179" y="2880777"/>
            <a:ext cx="9057223" cy="139903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89090" name="Picture 2" descr="https://www.nrcan.gc.ca/sites/www.nrcan.gc.ca/files/earthsciences/images/resource/tutor/fundam/images/linstr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" t="4520" b="11858"/>
          <a:stretch>
            <a:fillRect/>
          </a:stretch>
        </p:blipFill>
        <p:spPr bwMode="auto">
          <a:xfrm>
            <a:off x="107950" y="3951288"/>
            <a:ext cx="4176713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283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9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0BCC430-4592-480B-83F5-524F9015666E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0963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smtClean="0"/>
              <a:t>کشش هیستوگرام</a:t>
            </a:r>
            <a:endParaRPr lang="en-US" altLang="en-US" dirty="0" smtClean="0"/>
          </a:p>
        </p:txBody>
      </p:sp>
      <p:pic>
        <p:nvPicPr>
          <p:cNvPr id="104450" name="Picture 2" descr="tmp26dc100_thumb.png (1024Ã55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681163"/>
            <a:ext cx="8839200" cy="475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52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smtClean="0"/>
              <a:t>کشش هیستوگرام</a:t>
            </a:r>
            <a:endParaRPr lang="en-US" altLang="en-US" dirty="0" smtClean="0"/>
          </a:p>
        </p:txBody>
      </p:sp>
      <p:sp>
        <p:nvSpPr>
          <p:cNvPr id="4198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41032AE-3895-49EA-B4D2-E370FDD35545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5" descr="butfly-origi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470025"/>
            <a:ext cx="265112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butfly-hist-origin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187825"/>
            <a:ext cx="265112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butfly-origi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1474788"/>
            <a:ext cx="2652713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butfly-hist-origin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4187825"/>
            <a:ext cx="2652713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3378200" y="2338388"/>
            <a:ext cx="19558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/>
              <a:t>Histogram Stretching</a:t>
            </a:r>
          </a:p>
        </p:txBody>
      </p:sp>
      <p:cxnSp>
        <p:nvCxnSpPr>
          <p:cNvPr id="10" name="Straight Arrow Connector 9"/>
          <p:cNvCxnSpPr>
            <a:stCxn id="4" idx="3"/>
            <a:endCxn id="8" idx="1"/>
          </p:cNvCxnSpPr>
          <p:nvPr/>
        </p:nvCxnSpPr>
        <p:spPr>
          <a:xfrm>
            <a:off x="2830513" y="2795588"/>
            <a:ext cx="5476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3"/>
            <a:endCxn id="6" idx="1"/>
          </p:cNvCxnSpPr>
          <p:nvPr/>
        </p:nvCxnSpPr>
        <p:spPr>
          <a:xfrm>
            <a:off x="5334000" y="2795588"/>
            <a:ext cx="546100" cy="4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80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438119C-6866-452F-912F-FC9375BCDC53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4035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برش هیستوگرام</a:t>
            </a:r>
            <a:endParaRPr lang="en-US" altLang="en-US" smtClean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4612" y="1438690"/>
            <a:ext cx="8975725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برش هیستوگرام، بخشی از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مولفه‏های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پائین و بالا در نمودار هیستوگرام را قطع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می‏کنیم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به طور مثال اگر 1 درصد از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مولفه‏های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بالا و پائین را قطع کنیم: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6" name="TextBox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10179" y="3686147"/>
            <a:ext cx="9057223" cy="139903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667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44A5DE9-6348-4D04-9DC0-46E82B05A30C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5059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smtClean="0"/>
              <a:t>برش هیستوگرام</a:t>
            </a:r>
            <a:endParaRPr lang="en-US" altLang="en-US" dirty="0" smtClean="0"/>
          </a:p>
        </p:txBody>
      </p:sp>
      <p:pic>
        <p:nvPicPr>
          <p:cNvPr id="5" name="Picture 5" descr="butfly-origi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470025"/>
            <a:ext cx="265112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butfly-hist-origin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187825"/>
            <a:ext cx="265112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3378200" y="2338388"/>
            <a:ext cx="19558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b="1" dirty="0"/>
              <a:t>Histogram Clipping</a:t>
            </a:r>
          </a:p>
        </p:txBody>
      </p:sp>
      <p:cxnSp>
        <p:nvCxnSpPr>
          <p:cNvPr id="10" name="Straight Arrow Connector 9"/>
          <p:cNvCxnSpPr>
            <a:stCxn id="5" idx="3"/>
            <a:endCxn id="9" idx="1"/>
          </p:cNvCxnSpPr>
          <p:nvPr/>
        </p:nvCxnSpPr>
        <p:spPr>
          <a:xfrm>
            <a:off x="2830513" y="2795588"/>
            <a:ext cx="5476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3"/>
          </p:cNvCxnSpPr>
          <p:nvPr/>
        </p:nvCxnSpPr>
        <p:spPr>
          <a:xfrm>
            <a:off x="5334000" y="2795588"/>
            <a:ext cx="546100" cy="4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5" descr="butfly-stretch-cli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863" y="1470025"/>
            <a:ext cx="2652712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 descr="butfly-hist-stretch-cli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4187825"/>
            <a:ext cx="2652713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366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486506"/>
            <a:ext cx="9144000" cy="1323439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algn="ctr" rtl="1" eaLnBrk="1" hangingPunct="1">
              <a:defRPr/>
            </a:pPr>
            <a:r>
              <a:rPr lang="fa-IR" sz="8000" b="1" dirty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مبانی بینایی کامپیوتر</a:t>
            </a:r>
          </a:p>
        </p:txBody>
      </p:sp>
      <p:sp>
        <p:nvSpPr>
          <p:cNvPr id="8195" name="TextBox 4"/>
          <p:cNvSpPr txBox="1">
            <a:spLocks noChangeArrowheads="1"/>
          </p:cNvSpPr>
          <p:nvPr/>
        </p:nvSpPr>
        <p:spPr bwMode="auto">
          <a:xfrm>
            <a:off x="-6350" y="4881563"/>
            <a:ext cx="9144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fa-IR" altLang="en-US" sz="4000" dirty="0">
                <a:latin typeface="Arial" panose="020B0604020202020204" pitchFamily="34" charset="0"/>
                <a:cs typeface="B Nazanin" panose="00000400000000000000" pitchFamily="2" charset="-78"/>
              </a:rPr>
              <a:t>مدرس: محمدرضا محمدی</a:t>
            </a:r>
          </a:p>
          <a:p>
            <a:pPr algn="ctr" rtl="1" eaLnBrk="1" hangingPunct="1">
              <a:spcBef>
                <a:spcPct val="0"/>
              </a:spcBef>
              <a:buFontTx/>
              <a:buNone/>
            </a:pPr>
            <a:endParaRPr lang="en-US" altLang="en-US" sz="4000" dirty="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1398</a:t>
            </a:r>
            <a:endParaRPr lang="fa-IR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متعادل‏سازی هیستوگرام</a:t>
            </a:r>
            <a:endParaRPr lang="en-US" altLang="en-US" smtClean="0"/>
          </a:p>
        </p:txBody>
      </p:sp>
      <p:sp>
        <p:nvSpPr>
          <p:cNvPr id="4608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D8B433-8ED5-4C1C-9AC6-C561C3CEF8A2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4058" y="1332706"/>
            <a:ext cx="897572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متعادل‏سازی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هیستوگرام (</a:t>
            </a:r>
            <a:r>
              <a:rPr lang="en-US" altLang="en-US" sz="2800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Histogram Equalization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)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پردازشی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است که هیستوگرام تصویر را تا حد امکان مسطح می‏کند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اساس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متعادل‏سازی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هیستوگرام مبتنی بر تئوری احتمالات است که در آن هیستوگرام به عنوان تابع توزیع احتمال سطوح روشنایی تصویر در نظر گرفته می‏شود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متعادل‏سازی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هیستوگرام برابر با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تابعی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است که این توزیع احتمال را به توزیع احتمال یکنواخت تبدیل کند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1222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err="1" smtClean="0"/>
              <a:t>متعادل‏سازی</a:t>
            </a:r>
            <a:r>
              <a:rPr lang="fa-IR" altLang="en-US" dirty="0" smtClean="0"/>
              <a:t> هیستوگرام</a:t>
            </a:r>
            <a:endParaRPr lang="en-US" altLang="en-US" dirty="0" smtClean="0"/>
          </a:p>
        </p:txBody>
      </p:sp>
      <p:sp>
        <p:nvSpPr>
          <p:cNvPr id="4608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D8B433-8ED5-4C1C-9AC6-C561C3CEF8A2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77" y="1628800"/>
            <a:ext cx="3774951" cy="20045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1595179"/>
            <a:ext cx="3752427" cy="20316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402" y="4391025"/>
            <a:ext cx="2857500" cy="190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265" y="4381500"/>
            <a:ext cx="28479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27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متعادل‏سازی هیستوگرام</a:t>
            </a:r>
            <a:endParaRPr lang="en-US" altLang="en-US" smtClean="0"/>
          </a:p>
        </p:txBody>
      </p:sp>
      <p:sp>
        <p:nvSpPr>
          <p:cNvPr id="4608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D8B433-8ED5-4C1C-9AC6-C561C3CEF8A2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1472" y="1412776"/>
                <a:ext cx="14376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472" y="1412776"/>
                <a:ext cx="143763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779985" y="1412775"/>
                <a:ext cx="22393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85" y="1412775"/>
                <a:ext cx="223939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8511" y="2150933"/>
                <a:ext cx="27585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11" y="2150933"/>
                <a:ext cx="275851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79912" y="2153419"/>
                <a:ext cx="40139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2153419"/>
                <a:ext cx="401398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>
                <a:spLocks noChangeArrowheads="1"/>
              </p:cNvSpPr>
              <p:nvPr/>
            </p:nvSpPr>
            <p:spPr bwMode="auto">
              <a:xfrm>
                <a:off x="84058" y="2772866"/>
                <a:ext cx="8975725" cy="30162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چگالی احتمال شدت روشنایی در تصویر اولیه را با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fa-I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𝑟</m:t>
                        </m:r>
                      </m:e>
                    </m:d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و در تصویر جدید را با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fa-I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𝑠</m:t>
                        </m:r>
                      </m:e>
                    </m:d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نشان </a:t>
                </a:r>
                <a:r>
                  <a:rPr lang="fa-IR" altLang="en-US" dirty="0" err="1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می‏دهیم</a:t>
                </a:r>
                <a:endParaRPr lang="en-US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تابع چگالی </a:t>
                </a: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احتمال (</a:t>
                </a:r>
                <a:r>
                  <a:rPr lang="en-US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pdf</a:t>
                </a: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)</a:t>
                </a:r>
                <a:endParaRPr lang="en-US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sz="2000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تابع توزیع </a:t>
                </a:r>
                <a:r>
                  <a:rPr lang="fa-IR" alt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تجمعی</a:t>
                </a: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</a:t>
                </a: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(</a:t>
                </a:r>
                <a:r>
                  <a:rPr lang="en-US" altLang="en-US" dirty="0" err="1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cdf</a:t>
                </a: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)</a:t>
                </a: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058" y="2772866"/>
                <a:ext cx="8975725" cy="3016210"/>
              </a:xfrm>
              <a:prstGeom prst="rect">
                <a:avLst/>
              </a:prstGeom>
              <a:blipFill>
                <a:blip r:embed="rId7"/>
                <a:stretch>
                  <a:fillRect l="-2853" t="-404" r="-1630" b="-282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4058" y="4167236"/>
                <a:ext cx="4548233" cy="833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alt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𝑝</m:t>
                          </m:r>
                        </m:e>
                        <m:sub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fa-IR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e>
                      </m:d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f>
                        <m:f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𝑃𝑟</m:t>
                          </m:r>
                          <m:d>
                            <m:dPr>
                              <m:ctrlP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𝑥</m:t>
                              </m:r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≤</m:t>
                              </m:r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𝑋</m:t>
                              </m:r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&lt;</m:t>
                              </m:r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𝑥</m:t>
                              </m:r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+</m:t>
                              </m:r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𝑑𝑥</m:t>
                              </m:r>
                            </m:e>
                          </m:d>
                        </m:num>
                        <m:den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8" y="4167236"/>
                <a:ext cx="4548233" cy="8333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9267" y="5229200"/>
                <a:ext cx="30067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alt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𝑃</m:t>
                          </m:r>
                        </m:e>
                        <m:sub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fa-IR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e>
                      </m:d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𝑃𝑟</m:t>
                      </m:r>
                      <m:d>
                        <m:dPr>
                          <m:ctrlP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𝑋</m:t>
                          </m:r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≤</m:t>
                          </m:r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7" y="5229200"/>
                <a:ext cx="300678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9267" y="5885413"/>
                <a:ext cx="3259995" cy="931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alt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𝑃</m:t>
                          </m:r>
                        </m:e>
                        <m:sub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fa-IR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e>
                      </m:d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nary>
                        <m:nary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m:rPr>
                              <m:brk m:alnAt="23"/>
                            </m:rP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∞</m:t>
                          </m:r>
                        </m:sub>
                        <m:sup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sup>
                        <m:e>
                          <m:sSub>
                            <m:sSubPr>
                              <m:ctrlPr>
                                <a:rPr lang="fa-IR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fa-IR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67" y="5885413"/>
                <a:ext cx="3259995" cy="9310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156906" y="5885413"/>
                <a:ext cx="2729722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alt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𝑝</m:t>
                          </m:r>
                        </m:e>
                        <m:sub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fa-IR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e>
                      </m:d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f>
                        <m:f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𝑑</m:t>
                          </m:r>
                        </m:num>
                        <m:den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𝑑𝑥</m:t>
                          </m:r>
                        </m:den>
                      </m:f>
                      <m:sSub>
                        <m:sSubPr>
                          <m:ctrlPr>
                            <a:rPr lang="fa-IR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𝑃</m:t>
                          </m:r>
                        </m:e>
                        <m:sub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fa-IR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906" y="5885413"/>
                <a:ext cx="2729722" cy="81804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038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1" grpId="0"/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/>
              <a:t>تبدیل توزیع احتمال</a:t>
            </a:r>
            <a:endParaRPr lang="en-US" altLang="en-US" dirty="0" smtClean="0"/>
          </a:p>
        </p:txBody>
      </p:sp>
      <p:sp>
        <p:nvSpPr>
          <p:cNvPr id="4608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D8B433-8ED5-4C1C-9AC6-C561C3CEF8A2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84058" y="1332706"/>
                <a:ext cx="8975725" cy="37856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اگر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𝑇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یک </a:t>
                </a: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تابع </a:t>
                </a:r>
                <a:r>
                  <a:rPr lang="fa-IR" alt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یکنوا</a:t>
                </a: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از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𝑟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باشد </a:t>
                </a: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رابطه توزیع احتمال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𝑠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برابر </a:t>
                </a: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است با</a:t>
                </a: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: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fa-IR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fa-IR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هدف از </a:t>
                </a:r>
                <a:r>
                  <a:rPr lang="fa-IR" alt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متعادل‏سازی</a:t>
                </a: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هیستوگرام آن است که توزیع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𝑠</m:t>
                    </m:r>
                  </m:oMath>
                </a14:m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یکنواخت باشد</a:t>
                </a: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058" y="1332706"/>
                <a:ext cx="8975725" cy="3785652"/>
              </a:xfrm>
              <a:prstGeom prst="rect">
                <a:avLst/>
              </a:prstGeom>
              <a:blipFill>
                <a:blip r:embed="rId3"/>
                <a:stretch>
                  <a:fillRect l="-2853" t="-322" r="-163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0619" y="2155070"/>
                <a:ext cx="2880725" cy="958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alt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𝑝</m:t>
                          </m:r>
                        </m:e>
                        <m:sub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fa-IR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</m:e>
                      </m:d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sSub>
                        <m:sSubPr>
                          <m:ctrlPr>
                            <a:rPr lang="fa-IR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𝑝</m:t>
                          </m:r>
                        </m:e>
                        <m:sub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fa-IR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𝑟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fPr>
                            <m:num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𝑑𝑟</m:t>
                              </m:r>
                            </m:num>
                            <m:den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𝑑𝑠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9" y="2155070"/>
                <a:ext cx="2880725" cy="958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4058" y="4081350"/>
                <a:ext cx="2194512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alt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𝑝</m:t>
                          </m:r>
                        </m:e>
                        <m:sub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fa-IR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</m:e>
                      </m:d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f>
                        <m:f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num>
                        <m:den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𝐿</m:t>
                          </m:r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8" y="4081350"/>
                <a:ext cx="2194512" cy="8066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39752" y="4041459"/>
                <a:ext cx="1977208" cy="958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sSub>
                        <m:sSubPr>
                          <m:ctrlPr>
                            <a:rPr lang="fa-IR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𝑝</m:t>
                          </m:r>
                        </m:e>
                        <m:sub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fa-IR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𝑟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alt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fPr>
                            <m:num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𝑑𝑟</m:t>
                              </m:r>
                            </m:num>
                            <m:den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𝑑𝑠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4041459"/>
                <a:ext cx="1977208" cy="9586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4148" y="5223818"/>
                <a:ext cx="4749826" cy="958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fPr>
                            <m:num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𝑑𝑠</m:t>
                              </m:r>
                            </m:num>
                            <m:den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𝑑𝑟</m:t>
                              </m:r>
                            </m:den>
                          </m:f>
                        </m:e>
                      </m:d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fPr>
                            <m:num>
                              <m:r>
                                <a:rPr lang="en-US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𝑑</m:t>
                              </m:r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alt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𝑟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𝑑𝑟</m:t>
                              </m:r>
                            </m:den>
                          </m:f>
                        </m:e>
                      </m:d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d>
                        <m:d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𝐿</m:t>
                          </m:r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e>
                      </m:d>
                      <m:sSub>
                        <m:sSubPr>
                          <m:ctrlPr>
                            <a:rPr lang="fa-IR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𝑝</m:t>
                          </m:r>
                        </m:e>
                        <m:sub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fa-IR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48" y="5223818"/>
                <a:ext cx="4749826" cy="95866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220072" y="5487704"/>
                <a:ext cx="35907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⇒</m:t>
                      </m:r>
                      <m:r>
                        <a:rPr lang="en-US" alt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𝑇</m:t>
                      </m:r>
                      <m:d>
                        <m:dPr>
                          <m:ctrlP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𝑟</m:t>
                          </m:r>
                        </m:e>
                      </m:d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sSub>
                        <m:sSubPr>
                          <m:ctrlPr>
                            <a:rPr lang="fa-IR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𝐿</m:t>
                              </m:r>
                              <m:r>
                                <a:rPr lang="en-US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−</m:t>
                              </m:r>
                              <m:r>
                                <a:rPr lang="en-US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1</m:t>
                              </m:r>
                            </m:e>
                          </m:d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𝑃</m:t>
                          </m:r>
                        </m:e>
                        <m:sub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fa-IR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5487704"/>
                <a:ext cx="359079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5621640" y="5487703"/>
            <a:ext cx="3158743" cy="457200"/>
          </a:xfrm>
          <a:prstGeom prst="rect">
            <a:avLst/>
          </a:prstGeom>
          <a:noFill/>
          <a:ln>
            <a:solidFill>
              <a:srgbClr val="FF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تبدیل توزیع احتمال گسسته</a:t>
            </a:r>
            <a:endParaRPr lang="en-US" altLang="en-US" smtClean="0"/>
          </a:p>
        </p:txBody>
      </p:sp>
      <p:sp>
        <p:nvSpPr>
          <p:cNvPr id="5222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8B4CEF7-6A94-4813-BF59-EB2F33CC1340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2567" y="1340768"/>
            <a:ext cx="8975725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احتمال تخمینی از هر سطح روشنایی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تابع تبدیل که معادل با توزیع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تجمعی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فضای گسسته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نمی‏توان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انتظار داشت که توزیع حاصل کاملا یکنواخت باشد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3528" y="1823955"/>
                <a:ext cx="1915011" cy="7378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𝑝</m:t>
                          </m:r>
                        </m:e>
                        <m:sub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fa-IR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a-IR" alt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f>
                        <m:f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823955"/>
                <a:ext cx="1915011" cy="7378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2567" y="3356992"/>
                <a:ext cx="7049879" cy="1269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alt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</m:e>
                        <m:sub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𝑘</m:t>
                          </m:r>
                        </m:sub>
                      </m:sSub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𝑇</m:t>
                      </m:r>
                      <m:d>
                        <m:dPr>
                          <m:ctrlPr>
                            <a:rPr lang="fa-IR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a-IR" alt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d>
                        <m:d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𝐿</m:t>
                          </m:r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e>
                      </m:d>
                      <m:nary>
                        <m:naryPr>
                          <m:chr m:val="∑"/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𝑗</m:t>
                          </m:r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0</m:t>
                          </m:r>
                        </m:sub>
                        <m:sup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fa-IR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lang="fa-IR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a-IR" alt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f>
                        <m:f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fPr>
                        <m:num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𝐿</m:t>
                          </m:r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num>
                        <m:den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𝑗</m:t>
                          </m:r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0</m:t>
                          </m:r>
                        </m:sub>
                        <m:sup>
                          <m:r>
                            <a:rPr lang="en-US" alt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7" y="3356992"/>
                <a:ext cx="7049879" cy="12690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71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CCE5AB-1958-4B82-BEA2-073DA222F135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87" y="514349"/>
            <a:ext cx="88011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9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CCE5AB-1958-4B82-BEA2-073DA222F135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509587"/>
            <a:ext cx="8801100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5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CCE5AB-1958-4B82-BEA2-073DA222F135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09550"/>
            <a:ext cx="775335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8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مثال عددی</a:t>
            </a:r>
            <a:endParaRPr lang="en-US" altLang="en-US" smtClean="0"/>
          </a:p>
        </p:txBody>
      </p:sp>
      <p:sp>
        <p:nvSpPr>
          <p:cNvPr id="5837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C3F9D52-D67E-4000-81D3-D55943E458F1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79388" y="1773238"/>
          <a:ext cx="2925764" cy="2925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441">
                  <a:extLst>
                    <a:ext uri="{9D8B030D-6E8A-4147-A177-3AD203B41FA5}">
                      <a16:colId xmlns:a16="http://schemas.microsoft.com/office/drawing/2014/main" val="3435222832"/>
                    </a:ext>
                  </a:extLst>
                </a:gridCol>
                <a:gridCol w="731441">
                  <a:extLst>
                    <a:ext uri="{9D8B030D-6E8A-4147-A177-3AD203B41FA5}">
                      <a16:colId xmlns:a16="http://schemas.microsoft.com/office/drawing/2014/main" val="2901533099"/>
                    </a:ext>
                  </a:extLst>
                </a:gridCol>
                <a:gridCol w="731441">
                  <a:extLst>
                    <a:ext uri="{9D8B030D-6E8A-4147-A177-3AD203B41FA5}">
                      <a16:colId xmlns:a16="http://schemas.microsoft.com/office/drawing/2014/main" val="35942547"/>
                    </a:ext>
                  </a:extLst>
                </a:gridCol>
                <a:gridCol w="731441">
                  <a:extLst>
                    <a:ext uri="{9D8B030D-6E8A-4147-A177-3AD203B41FA5}">
                      <a16:colId xmlns:a16="http://schemas.microsoft.com/office/drawing/2014/main" val="3317984268"/>
                    </a:ext>
                  </a:extLst>
                </a:gridCol>
              </a:tblGrid>
              <a:tr h="73144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2</a:t>
                      </a:r>
                      <a:endParaRPr lang="en-US" sz="3200" dirty="0"/>
                    </a:p>
                  </a:txBody>
                  <a:tcPr marL="91430" marR="91430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</a:t>
                      </a:r>
                      <a:endParaRPr lang="en-US" sz="3200" dirty="0"/>
                    </a:p>
                  </a:txBody>
                  <a:tcPr marL="91430" marR="91430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</a:t>
                      </a:r>
                      <a:endParaRPr lang="en-US" sz="3200" dirty="0"/>
                    </a:p>
                  </a:txBody>
                  <a:tcPr marL="91430" marR="91430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 marL="91430" marR="91430" marT="45715" marB="45715" anchor="ctr"/>
                </a:tc>
                <a:extLst>
                  <a:ext uri="{0D108BD9-81ED-4DB2-BD59-A6C34878D82A}">
                    <a16:rowId xmlns:a16="http://schemas.microsoft.com/office/drawing/2014/main" val="3382236205"/>
                  </a:ext>
                </a:extLst>
              </a:tr>
              <a:tr h="73144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2</a:t>
                      </a:r>
                      <a:endParaRPr lang="en-US" sz="3200" dirty="0"/>
                    </a:p>
                  </a:txBody>
                  <a:tcPr marL="91430" marR="91430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2</a:t>
                      </a:r>
                      <a:endParaRPr lang="en-US" sz="3200" dirty="0"/>
                    </a:p>
                  </a:txBody>
                  <a:tcPr marL="91430" marR="91430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 marL="91430" marR="91430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5</a:t>
                      </a:r>
                      <a:endParaRPr lang="en-US" sz="3200" dirty="0"/>
                    </a:p>
                  </a:txBody>
                  <a:tcPr marL="91430" marR="91430" marT="45715" marB="45715" anchor="ctr"/>
                </a:tc>
                <a:extLst>
                  <a:ext uri="{0D108BD9-81ED-4DB2-BD59-A6C34878D82A}">
                    <a16:rowId xmlns:a16="http://schemas.microsoft.com/office/drawing/2014/main" val="2736488003"/>
                  </a:ext>
                </a:extLst>
              </a:tr>
              <a:tr h="73144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2</a:t>
                      </a:r>
                      <a:endParaRPr lang="en-US" sz="3200" dirty="0"/>
                    </a:p>
                  </a:txBody>
                  <a:tcPr marL="91430" marR="91430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</a:t>
                      </a:r>
                      <a:endParaRPr lang="en-US" sz="3200" dirty="0"/>
                    </a:p>
                  </a:txBody>
                  <a:tcPr marL="91430" marR="91430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</a:t>
                      </a:r>
                      <a:endParaRPr lang="en-US" sz="3200" dirty="0"/>
                    </a:p>
                  </a:txBody>
                  <a:tcPr marL="91430" marR="91430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</a:t>
                      </a:r>
                      <a:endParaRPr lang="en-US" sz="3200" dirty="0"/>
                    </a:p>
                  </a:txBody>
                  <a:tcPr marL="91430" marR="91430" marT="45715" marB="45715" anchor="ctr"/>
                </a:tc>
                <a:extLst>
                  <a:ext uri="{0D108BD9-81ED-4DB2-BD59-A6C34878D82A}">
                    <a16:rowId xmlns:a16="http://schemas.microsoft.com/office/drawing/2014/main" val="3900794999"/>
                  </a:ext>
                </a:extLst>
              </a:tr>
              <a:tr h="73144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2</a:t>
                      </a:r>
                      <a:endParaRPr lang="en-US" sz="3200" dirty="0"/>
                    </a:p>
                  </a:txBody>
                  <a:tcPr marL="91430" marR="91430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2</a:t>
                      </a:r>
                      <a:endParaRPr lang="en-US" sz="3200" dirty="0"/>
                    </a:p>
                  </a:txBody>
                  <a:tcPr marL="91430" marR="91430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 marL="91430" marR="91430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4</a:t>
                      </a:r>
                      <a:endParaRPr lang="en-US" sz="3200" dirty="0"/>
                    </a:p>
                  </a:txBody>
                  <a:tcPr marL="91430" marR="91430" marT="45715" marB="45715" anchor="ctr"/>
                </a:tc>
                <a:extLst>
                  <a:ext uri="{0D108BD9-81ED-4DB2-BD59-A6C34878D82A}">
                    <a16:rowId xmlns:a16="http://schemas.microsoft.com/office/drawing/2014/main" val="380118912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446463" y="1346994"/>
            <a:ext cx="556260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عملیات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متعادل‏سازی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هیستوگرام را برای تصویر </a:t>
            </a:r>
            <a:r>
              <a:rPr lang="en-US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4x4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زیر انجام دهید (فرض کنید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پیکسل‏ها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دارای 10 سطح هستند)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444875"/>
            <a:ext cx="4132263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430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smtClean="0"/>
              <a:t>مثال عددی</a:t>
            </a:r>
            <a:endParaRPr lang="en-US" altLang="en-US" dirty="0" smtClean="0"/>
          </a:p>
        </p:txBody>
      </p:sp>
      <p:sp>
        <p:nvSpPr>
          <p:cNvPr id="6041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622856B-4EA6-4682-A26A-6B22AB894456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0" y="1441667"/>
              <a:ext cx="9123890" cy="5386626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2956956706"/>
                        </a:ext>
                      </a:extLst>
                    </a:gridCol>
                    <a:gridCol w="747797">
                      <a:extLst>
                        <a:ext uri="{9D8B030D-6E8A-4147-A177-3AD203B41FA5}">
                          <a16:colId xmlns:a16="http://schemas.microsoft.com/office/drawing/2014/main" val="445669613"/>
                        </a:ext>
                      </a:extLst>
                    </a:gridCol>
                    <a:gridCol w="747797">
                      <a:extLst>
                        <a:ext uri="{9D8B030D-6E8A-4147-A177-3AD203B41FA5}">
                          <a16:colId xmlns:a16="http://schemas.microsoft.com/office/drawing/2014/main" val="3210538274"/>
                        </a:ext>
                      </a:extLst>
                    </a:gridCol>
                    <a:gridCol w="747797">
                      <a:extLst>
                        <a:ext uri="{9D8B030D-6E8A-4147-A177-3AD203B41FA5}">
                          <a16:colId xmlns:a16="http://schemas.microsoft.com/office/drawing/2014/main" val="1423556390"/>
                        </a:ext>
                      </a:extLst>
                    </a:gridCol>
                    <a:gridCol w="747797">
                      <a:extLst>
                        <a:ext uri="{9D8B030D-6E8A-4147-A177-3AD203B41FA5}">
                          <a16:colId xmlns:a16="http://schemas.microsoft.com/office/drawing/2014/main" val="1862870458"/>
                        </a:ext>
                      </a:extLst>
                    </a:gridCol>
                    <a:gridCol w="747797">
                      <a:extLst>
                        <a:ext uri="{9D8B030D-6E8A-4147-A177-3AD203B41FA5}">
                          <a16:colId xmlns:a16="http://schemas.microsoft.com/office/drawing/2014/main" val="1691011247"/>
                        </a:ext>
                      </a:extLst>
                    </a:gridCol>
                    <a:gridCol w="747797">
                      <a:extLst>
                        <a:ext uri="{9D8B030D-6E8A-4147-A177-3AD203B41FA5}">
                          <a16:colId xmlns:a16="http://schemas.microsoft.com/office/drawing/2014/main" val="3723245812"/>
                        </a:ext>
                      </a:extLst>
                    </a:gridCol>
                    <a:gridCol w="747797">
                      <a:extLst>
                        <a:ext uri="{9D8B030D-6E8A-4147-A177-3AD203B41FA5}">
                          <a16:colId xmlns:a16="http://schemas.microsoft.com/office/drawing/2014/main" val="448944874"/>
                        </a:ext>
                      </a:extLst>
                    </a:gridCol>
                    <a:gridCol w="747797">
                      <a:extLst>
                        <a:ext uri="{9D8B030D-6E8A-4147-A177-3AD203B41FA5}">
                          <a16:colId xmlns:a16="http://schemas.microsoft.com/office/drawing/2014/main" val="2008551134"/>
                        </a:ext>
                      </a:extLst>
                    </a:gridCol>
                    <a:gridCol w="747797">
                      <a:extLst>
                        <a:ext uri="{9D8B030D-6E8A-4147-A177-3AD203B41FA5}">
                          <a16:colId xmlns:a16="http://schemas.microsoft.com/office/drawing/2014/main" val="3178585825"/>
                        </a:ext>
                      </a:extLst>
                    </a:gridCol>
                    <a:gridCol w="747797">
                      <a:extLst>
                        <a:ext uri="{9D8B030D-6E8A-4147-A177-3AD203B41FA5}">
                          <a16:colId xmlns:a16="http://schemas.microsoft.com/office/drawing/2014/main" val="442696371"/>
                        </a:ext>
                      </a:extLst>
                    </a:gridCol>
                  </a:tblGrid>
                  <a:tr h="686705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7" t="-885" r="-499593" b="-641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/>
                            <a:t>0</a:t>
                          </a:r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/>
                            <a:t>1</a:t>
                          </a:r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/>
                            <a:t>2</a:t>
                          </a:r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/>
                            <a:t>3</a:t>
                          </a:r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/>
                            <a:t>4</a:t>
                          </a:r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/>
                            <a:t>5</a:t>
                          </a:r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/>
                            <a:t>6</a:t>
                          </a:r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/>
                            <a:t>7</a:t>
                          </a:r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/>
                            <a:t>8</a:t>
                          </a:r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/>
                            <a:t>9</a:t>
                          </a:r>
                          <a:endParaRPr lang="en-US" sz="24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9403722"/>
                      </a:ext>
                    </a:extLst>
                  </a:tr>
                  <a:tr h="686705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7" t="-100885" r="-499593" b="-541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6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5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4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88670604"/>
                      </a:ext>
                    </a:extLst>
                  </a:tr>
                  <a:tr h="11686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07" t="-118229" r="-499593" b="-2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6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11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15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16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16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16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16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16</a:t>
                          </a:r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5169554"/>
                      </a:ext>
                    </a:extLst>
                  </a:tr>
                  <a:tr h="68670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US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𝑗</m:t>
                                    </m:r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=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alt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𝑘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en-US" altLang="en-US" sz="24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B Nazanin" panose="00000400000000000000" pitchFamily="2" charset="-78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en-US" sz="24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B Nazanin" panose="00000400000000000000" pitchFamily="2" charset="-78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en-US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B Nazanin" panose="00000400000000000000" pitchFamily="2" charset="-78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en-US" sz="2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B Nazanin" panose="00000400000000000000" pitchFamily="2" charset="-78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alt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B Nazanin" panose="00000400000000000000" pitchFamily="2" charset="-78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nary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15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1996146"/>
                      </a:ext>
                    </a:extLst>
                  </a:tr>
                  <a:tr h="68670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alt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𝐿</m:t>
                                    </m:r>
                                    <m:r>
                                      <a:rPr lang="en-US" alt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−1</m:t>
                                    </m:r>
                                  </m:e>
                                </m:d>
                                <m:nary>
                                  <m:naryPr>
                                    <m:chr m:val="∑"/>
                                    <m:ctrlPr>
                                      <a:rPr lang="en-US" alt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𝑗</m:t>
                                    </m:r>
                                    <m:r>
                                      <a:rPr lang="en-US" alt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=</m:t>
                                    </m:r>
                                    <m:r>
                                      <m:rPr>
                                        <m:brk m:alnAt="23"/>
                                      </m:rPr>
                                      <a:rPr lang="en-US" alt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0</m:t>
                                    </m:r>
                                  </m:sub>
                                  <m:sup>
                                    <m:r>
                                      <a:rPr lang="en-US" alt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B Nazanin" panose="00000400000000000000" pitchFamily="2" charset="-78"/>
                                      </a:rPr>
                                      <m:t>𝑘</m:t>
                                    </m:r>
                                  </m:sup>
                                  <m:e>
                                    <m:f>
                                      <m:fPr>
                                        <m:ctrlPr>
                                          <a:rPr lang="en-US" altLang="en-US" sz="20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B Nazanin" panose="00000400000000000000" pitchFamily="2" charset="-78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en-US" sz="20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B Nazanin" panose="00000400000000000000" pitchFamily="2" charset="-78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en-US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B Nazanin" panose="00000400000000000000" pitchFamily="2" charset="-78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en-US" sz="20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B Nazanin" panose="00000400000000000000" pitchFamily="2" charset="-78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alt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B Nazanin" panose="00000400000000000000" pitchFamily="2" charset="-78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nary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3.38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6.19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8.44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93594695"/>
                      </a:ext>
                    </a:extLst>
                  </a:tr>
                  <a:tr h="686705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round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3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6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8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9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9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9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9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9</a:t>
                          </a:r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15248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7769474"/>
                  </p:ext>
                </p:extLst>
              </p:nvPr>
            </p:nvGraphicFramePr>
            <p:xfrm>
              <a:off x="0" y="1441667"/>
              <a:ext cx="9123890" cy="5386626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645920">
                      <a:extLst>
                        <a:ext uri="{9D8B030D-6E8A-4147-A177-3AD203B41FA5}">
                          <a16:colId xmlns:a16="http://schemas.microsoft.com/office/drawing/2014/main" val="2956956706"/>
                        </a:ext>
                      </a:extLst>
                    </a:gridCol>
                    <a:gridCol w="747797">
                      <a:extLst>
                        <a:ext uri="{9D8B030D-6E8A-4147-A177-3AD203B41FA5}">
                          <a16:colId xmlns:a16="http://schemas.microsoft.com/office/drawing/2014/main" val="445669613"/>
                        </a:ext>
                      </a:extLst>
                    </a:gridCol>
                    <a:gridCol w="747797">
                      <a:extLst>
                        <a:ext uri="{9D8B030D-6E8A-4147-A177-3AD203B41FA5}">
                          <a16:colId xmlns:a16="http://schemas.microsoft.com/office/drawing/2014/main" val="3210538274"/>
                        </a:ext>
                      </a:extLst>
                    </a:gridCol>
                    <a:gridCol w="747797">
                      <a:extLst>
                        <a:ext uri="{9D8B030D-6E8A-4147-A177-3AD203B41FA5}">
                          <a16:colId xmlns:a16="http://schemas.microsoft.com/office/drawing/2014/main" val="1423556390"/>
                        </a:ext>
                      </a:extLst>
                    </a:gridCol>
                    <a:gridCol w="747797">
                      <a:extLst>
                        <a:ext uri="{9D8B030D-6E8A-4147-A177-3AD203B41FA5}">
                          <a16:colId xmlns:a16="http://schemas.microsoft.com/office/drawing/2014/main" val="1862870458"/>
                        </a:ext>
                      </a:extLst>
                    </a:gridCol>
                    <a:gridCol w="747797">
                      <a:extLst>
                        <a:ext uri="{9D8B030D-6E8A-4147-A177-3AD203B41FA5}">
                          <a16:colId xmlns:a16="http://schemas.microsoft.com/office/drawing/2014/main" val="1691011247"/>
                        </a:ext>
                      </a:extLst>
                    </a:gridCol>
                    <a:gridCol w="747797">
                      <a:extLst>
                        <a:ext uri="{9D8B030D-6E8A-4147-A177-3AD203B41FA5}">
                          <a16:colId xmlns:a16="http://schemas.microsoft.com/office/drawing/2014/main" val="3723245812"/>
                        </a:ext>
                      </a:extLst>
                    </a:gridCol>
                    <a:gridCol w="747797">
                      <a:extLst>
                        <a:ext uri="{9D8B030D-6E8A-4147-A177-3AD203B41FA5}">
                          <a16:colId xmlns:a16="http://schemas.microsoft.com/office/drawing/2014/main" val="448944874"/>
                        </a:ext>
                      </a:extLst>
                    </a:gridCol>
                    <a:gridCol w="747797">
                      <a:extLst>
                        <a:ext uri="{9D8B030D-6E8A-4147-A177-3AD203B41FA5}">
                          <a16:colId xmlns:a16="http://schemas.microsoft.com/office/drawing/2014/main" val="2008551134"/>
                        </a:ext>
                      </a:extLst>
                    </a:gridCol>
                    <a:gridCol w="747797">
                      <a:extLst>
                        <a:ext uri="{9D8B030D-6E8A-4147-A177-3AD203B41FA5}">
                          <a16:colId xmlns:a16="http://schemas.microsoft.com/office/drawing/2014/main" val="3178585825"/>
                        </a:ext>
                      </a:extLst>
                    </a:gridCol>
                    <a:gridCol w="747797">
                      <a:extLst>
                        <a:ext uri="{9D8B030D-6E8A-4147-A177-3AD203B41FA5}">
                          <a16:colId xmlns:a16="http://schemas.microsoft.com/office/drawing/2014/main" val="442696371"/>
                        </a:ext>
                      </a:extLst>
                    </a:gridCol>
                  </a:tblGrid>
                  <a:tr h="686705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7" t="-885" r="-499593" b="-641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/>
                            <a:t>0</a:t>
                          </a:r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/>
                            <a:t>1</a:t>
                          </a:r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/>
                            <a:t>2</a:t>
                          </a:r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/>
                            <a:t>3</a:t>
                          </a:r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/>
                            <a:t>4</a:t>
                          </a:r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/>
                            <a:t>5</a:t>
                          </a:r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/>
                            <a:t>6</a:t>
                          </a:r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/>
                            <a:t>7</a:t>
                          </a:r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/>
                            <a:t>8</a:t>
                          </a:r>
                          <a:endParaRPr lang="en-US" sz="24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0" dirty="0" smtClean="0"/>
                            <a:t>9</a:t>
                          </a:r>
                          <a:endParaRPr lang="en-US" sz="2400" b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9403722"/>
                      </a:ext>
                    </a:extLst>
                  </a:tr>
                  <a:tr h="686705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7" t="-100885" r="-499593" b="-5415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6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5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4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88670604"/>
                      </a:ext>
                    </a:extLst>
                  </a:tr>
                  <a:tr h="11686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07" t="-118229" r="-499593" b="-2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6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11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15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16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16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16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16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16</a:t>
                          </a:r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5169554"/>
                      </a:ext>
                    </a:extLst>
                  </a:tr>
                  <a:tr h="11686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41" t="-218229" r="-455185" b="-144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20325" t="-218229" r="-700000" b="-144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20325" t="-218229" r="-600000" b="-144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620325" t="-218229" r="-500000" b="-144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1996146"/>
                      </a:ext>
                    </a:extLst>
                  </a:tr>
                  <a:tr h="9892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741" t="-377160" r="-455185" b="-71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3.38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6.19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8.44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93594695"/>
                      </a:ext>
                    </a:extLst>
                  </a:tr>
                  <a:tr h="686705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round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3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6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8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9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9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9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9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9</a:t>
                          </a:r>
                          <a:endParaRPr lang="en-US" sz="24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152487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2964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64904"/>
            <a:ext cx="9144000" cy="3046988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algn="ctr" rtl="1" eaLnBrk="1" hangingPunct="1">
              <a:lnSpc>
                <a:spcPct val="120000"/>
              </a:lnSpc>
              <a:defRPr/>
            </a:pPr>
            <a:r>
              <a:rPr lang="fa-IR" sz="8000" b="1" dirty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پردازش تصویر در</a:t>
            </a:r>
          </a:p>
          <a:p>
            <a:pPr algn="ctr" rtl="1" eaLnBrk="1" hangingPunct="1">
              <a:lnSpc>
                <a:spcPct val="120000"/>
              </a:lnSpc>
              <a:defRPr/>
            </a:pPr>
            <a:r>
              <a:rPr lang="fa-IR" sz="8000" b="1" dirty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حوزه مکان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smtClean="0"/>
              <a:t>مثال عددی</a:t>
            </a:r>
            <a:endParaRPr lang="en-US" altLang="en-US" dirty="0" smtClean="0"/>
          </a:p>
        </p:txBody>
      </p:sp>
      <p:sp>
        <p:nvSpPr>
          <p:cNvPr id="6246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E103797-B4CF-455C-AC9D-07ACB2E97BEB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93713" y="2633663"/>
          <a:ext cx="2925764" cy="29257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1441">
                  <a:extLst>
                    <a:ext uri="{9D8B030D-6E8A-4147-A177-3AD203B41FA5}">
                      <a16:colId xmlns:a16="http://schemas.microsoft.com/office/drawing/2014/main" val="3435222832"/>
                    </a:ext>
                  </a:extLst>
                </a:gridCol>
                <a:gridCol w="731441">
                  <a:extLst>
                    <a:ext uri="{9D8B030D-6E8A-4147-A177-3AD203B41FA5}">
                      <a16:colId xmlns:a16="http://schemas.microsoft.com/office/drawing/2014/main" val="2901533099"/>
                    </a:ext>
                  </a:extLst>
                </a:gridCol>
                <a:gridCol w="731441">
                  <a:extLst>
                    <a:ext uri="{9D8B030D-6E8A-4147-A177-3AD203B41FA5}">
                      <a16:colId xmlns:a16="http://schemas.microsoft.com/office/drawing/2014/main" val="35942547"/>
                    </a:ext>
                  </a:extLst>
                </a:gridCol>
                <a:gridCol w="731441">
                  <a:extLst>
                    <a:ext uri="{9D8B030D-6E8A-4147-A177-3AD203B41FA5}">
                      <a16:colId xmlns:a16="http://schemas.microsoft.com/office/drawing/2014/main" val="3317984268"/>
                    </a:ext>
                  </a:extLst>
                </a:gridCol>
              </a:tblGrid>
              <a:tr h="73144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</a:t>
                      </a:r>
                      <a:endParaRPr lang="en-US" sz="3200" dirty="0"/>
                    </a:p>
                  </a:txBody>
                  <a:tcPr marL="91430" marR="91430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 marL="91430" marR="91430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 marL="91430" marR="91430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8</a:t>
                      </a:r>
                      <a:endParaRPr lang="en-US" sz="3200" dirty="0"/>
                    </a:p>
                  </a:txBody>
                  <a:tcPr marL="91430" marR="91430" marT="45715" marB="45715" anchor="ctr"/>
                </a:tc>
                <a:extLst>
                  <a:ext uri="{0D108BD9-81ED-4DB2-BD59-A6C34878D82A}">
                    <a16:rowId xmlns:a16="http://schemas.microsoft.com/office/drawing/2014/main" val="3382236205"/>
                  </a:ext>
                </a:extLst>
              </a:tr>
              <a:tr h="73144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</a:t>
                      </a:r>
                      <a:endParaRPr lang="en-US" sz="3200" dirty="0"/>
                    </a:p>
                  </a:txBody>
                  <a:tcPr marL="91430" marR="91430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</a:t>
                      </a:r>
                      <a:endParaRPr lang="en-US" sz="3200" dirty="0"/>
                    </a:p>
                  </a:txBody>
                  <a:tcPr marL="91430" marR="91430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8</a:t>
                      </a:r>
                      <a:endParaRPr lang="en-US" sz="3200" dirty="0"/>
                    </a:p>
                  </a:txBody>
                  <a:tcPr marL="91430" marR="91430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9</a:t>
                      </a:r>
                      <a:endParaRPr lang="en-US" sz="3200" dirty="0"/>
                    </a:p>
                  </a:txBody>
                  <a:tcPr marL="91430" marR="91430" marT="45715" marB="45715" anchor="ctr"/>
                </a:tc>
                <a:extLst>
                  <a:ext uri="{0D108BD9-81ED-4DB2-BD59-A6C34878D82A}">
                    <a16:rowId xmlns:a16="http://schemas.microsoft.com/office/drawing/2014/main" val="2736488003"/>
                  </a:ext>
                </a:extLst>
              </a:tr>
              <a:tr h="73144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</a:t>
                      </a:r>
                      <a:endParaRPr lang="en-US" sz="3200" dirty="0"/>
                    </a:p>
                  </a:txBody>
                  <a:tcPr marL="91430" marR="91430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 marL="91430" marR="91430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 marL="91430" marR="91430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6</a:t>
                      </a:r>
                      <a:endParaRPr lang="en-US" sz="3200" dirty="0"/>
                    </a:p>
                  </a:txBody>
                  <a:tcPr marL="91430" marR="91430" marT="45715" marB="45715" anchor="ctr"/>
                </a:tc>
                <a:extLst>
                  <a:ext uri="{0D108BD9-81ED-4DB2-BD59-A6C34878D82A}">
                    <a16:rowId xmlns:a16="http://schemas.microsoft.com/office/drawing/2014/main" val="3900794999"/>
                  </a:ext>
                </a:extLst>
              </a:tr>
              <a:tr h="73144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</a:t>
                      </a:r>
                      <a:endParaRPr lang="en-US" sz="3200" dirty="0"/>
                    </a:p>
                  </a:txBody>
                  <a:tcPr marL="91430" marR="91430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3</a:t>
                      </a:r>
                      <a:endParaRPr lang="en-US" sz="3200" dirty="0"/>
                    </a:p>
                  </a:txBody>
                  <a:tcPr marL="91430" marR="91430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8</a:t>
                      </a:r>
                      <a:endParaRPr lang="en-US" sz="3200" dirty="0"/>
                    </a:p>
                  </a:txBody>
                  <a:tcPr marL="91430" marR="91430" marT="45715" marB="4571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8</a:t>
                      </a:r>
                      <a:endParaRPr lang="en-US" sz="3200" dirty="0"/>
                    </a:p>
                  </a:txBody>
                  <a:tcPr marL="91430" marR="91430" marT="45715" marB="45715" anchor="ctr"/>
                </a:tc>
                <a:extLst>
                  <a:ext uri="{0D108BD9-81ED-4DB2-BD59-A6C34878D82A}">
                    <a16:rowId xmlns:a16="http://schemas.microsoft.com/office/drawing/2014/main" val="3801189120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25" y="2276475"/>
            <a:ext cx="446722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47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تطبیق هیستوگرام</a:t>
            </a:r>
            <a:endParaRPr lang="en-US" altLang="en-US" smtClean="0"/>
          </a:p>
        </p:txBody>
      </p:sp>
      <p:sp>
        <p:nvSpPr>
          <p:cNvPr id="6451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7C4647E-9EAC-4F07-A8D3-ED024058B248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612" y="1412776"/>
            <a:ext cx="897572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کاربردهایی وجود دارد که ارتقاء تصویر به روش یکنواخت 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ساختن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هیستوگرام بهترین راه حل نیست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این موارد لازم است که هیستوگرام تصویر مورد پردازش مشابه با یک هیستوگرام از پیش تعیین شده باشد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می‏توان ابتدا تابع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متعادل‏سازی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هیستوگرام تصویر ورودی را اعمال کرد و سپس معکوس تابع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متعادل‏سازی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تصویر مرجع را بر آن اعمال نمود</a:t>
            </a:r>
          </a:p>
        </p:txBody>
      </p:sp>
    </p:spTree>
    <p:extLst>
      <p:ext uri="{BB962C8B-B14F-4D97-AF65-F5344CB8AC3E}">
        <p14:creationId xmlns:p14="http://schemas.microsoft.com/office/powerpoint/2010/main" val="253430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AE19BCE-89CD-495F-8DE2-A7A0312AA4AF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6563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smtClean="0"/>
              <a:t>تطبیق هیستوگرام</a:t>
            </a:r>
            <a:endParaRPr lang="en-US" altLang="en-US" dirty="0" smtClean="0"/>
          </a:p>
        </p:txBody>
      </p:sp>
      <p:pic>
        <p:nvPicPr>
          <p:cNvPr id="66564" name="Picture 2" descr="File:Histmatching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1552575"/>
            <a:ext cx="7610475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563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88D6C20-4877-447E-B6BE-E24F308B2002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2322513"/>
            <a:ext cx="9144000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smtClean="0"/>
              <a:t>تطبیق هیستوگرام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984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ارتقاء محلی</a:t>
            </a:r>
            <a:endParaRPr lang="en-US" altLang="en-US" smtClean="0"/>
          </a:p>
        </p:txBody>
      </p:sp>
      <p:sp>
        <p:nvSpPr>
          <p:cNvPr id="6861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484D5A2-6687-48B1-8C85-BF3683971296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4354" y="1280335"/>
            <a:ext cx="8975725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روش‏هایی که تا کنون برای ارتقاء کیفیت تصویر معرفی شده است سراسری هستند و اطلاعات محلی در آنها لحاظ نشده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توابع استفاده شده تنها تابع شدت روشنایی پیکسل مورد نظر هستند و به موقعیت آن در تصویر حساس نیستند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063" y="1458913"/>
            <a:ext cx="2835275" cy="283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738" y="1458913"/>
            <a:ext cx="2835275" cy="283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458913"/>
            <a:ext cx="2835275" cy="283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150" y="4481513"/>
            <a:ext cx="6215063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8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713B0E5-F962-450E-A72A-5E3327C1FD2E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70659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smtClean="0"/>
              <a:t>ارتقاء محلی</a:t>
            </a:r>
            <a:endParaRPr lang="en-US" alt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713" y="1676400"/>
            <a:ext cx="3311525" cy="483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4951" y="1317618"/>
            <a:ext cx="8975725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روش‏هایی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که برای ارتقاء کنتراست اطلاعات محلی را در نظر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می‏گیرند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ارتقاء کنتراست سازگار (</a:t>
            </a:r>
            <a:r>
              <a:rPr lang="en-US" altLang="en-US" sz="2800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ACE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) نامیده می‏شوند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مثال: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0" y="3597773"/>
            <a:ext cx="2926080" cy="2933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288" y="3597773"/>
            <a:ext cx="2926080" cy="29330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971" y="3597772"/>
            <a:ext cx="2926080" cy="2933047"/>
          </a:xfrm>
          <a:prstGeom prst="rect">
            <a:avLst/>
          </a:prstGeom>
        </p:spPr>
      </p:pic>
      <p:pic>
        <p:nvPicPr>
          <p:cNvPr id="70664" name="Picture 8" descr="clahe_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7" b="49899"/>
          <a:stretch>
            <a:fillRect/>
          </a:stretch>
        </p:blipFill>
        <p:spPr bwMode="auto">
          <a:xfrm>
            <a:off x="13032" y="4014785"/>
            <a:ext cx="3017838" cy="228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6" name="Picture 10" descr="clahe_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208" y="4024310"/>
            <a:ext cx="3017837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 descr="clahe_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67" b="-72"/>
          <a:stretch>
            <a:fillRect/>
          </a:stretch>
        </p:blipFill>
        <p:spPr bwMode="auto">
          <a:xfrm>
            <a:off x="3059445" y="4014785"/>
            <a:ext cx="3017838" cy="228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384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0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706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70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70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706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z="6000" smtClean="0"/>
              <a:t>متعادل‏سازی هیستوگرام سازگار</a:t>
            </a:r>
            <a:endParaRPr lang="en-US" altLang="en-US" sz="6000" smtClean="0"/>
          </a:p>
        </p:txBody>
      </p:sp>
      <p:sp>
        <p:nvSpPr>
          <p:cNvPr id="72708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1AED757-5331-4553-A74D-9CF3C0A963F6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68275" y="1309688"/>
            <a:ext cx="8788400" cy="388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10000"/>
              </a:lnSpc>
              <a:spcBef>
                <a:spcPct val="0"/>
              </a:spcBef>
            </a:pPr>
            <a:r>
              <a:rPr lang="fa-IR" altLang="en-US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برای بخش‏های مختلف تصویر، هیستوگرام‏های اختصاصی محاسبه شده و از آنها برای ارتقاء کنتراست تصویر استفاده می‏شود</a:t>
            </a:r>
          </a:p>
          <a:p>
            <a:pPr algn="just" rtl="1">
              <a:lnSpc>
                <a:spcPct val="110000"/>
              </a:lnSpc>
              <a:spcBef>
                <a:spcPct val="0"/>
              </a:spcBef>
            </a:pPr>
            <a:r>
              <a:rPr lang="fa-IR" altLang="en-US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روش1: تصویر به چند زیرتصویر بخش‏بندی شود و هر بخش جداگانه ارتقاء بیابد</a:t>
            </a:r>
          </a:p>
          <a:p>
            <a:pPr algn="just" rtl="1">
              <a:lnSpc>
                <a:spcPct val="110000"/>
              </a:lnSpc>
              <a:spcBef>
                <a:spcPct val="0"/>
              </a:spcBef>
            </a:pPr>
            <a:r>
              <a:rPr lang="fa-IR" altLang="en-US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روش2: برای هر نقطه، تابع تبدیل به طور جداگانه بر حسب پیکسل‏های همسایه محاسبه شود</a:t>
            </a:r>
          </a:p>
          <a:p>
            <a:pPr algn="just" rtl="1">
              <a:lnSpc>
                <a:spcPct val="110000"/>
              </a:lnSpc>
              <a:spcBef>
                <a:spcPct val="0"/>
              </a:spcBef>
            </a:pPr>
            <a:endParaRPr lang="fa-IR" altLang="en-US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044156"/>
            <a:ext cx="3657600" cy="2743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5" y="4044156"/>
            <a:ext cx="3657600" cy="27432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098424"/>
              </p:ext>
            </p:extLst>
          </p:nvPr>
        </p:nvGraphicFramePr>
        <p:xfrm>
          <a:off x="168275" y="4044156"/>
          <a:ext cx="36576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55644952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4825979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8298276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9660497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48717250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94660473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97366469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05198853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792574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575994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69298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681429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351108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4465782"/>
                  </a:ext>
                </a:extLst>
              </a:tr>
            </a:tbl>
          </a:graphicData>
        </a:graphic>
      </p:graphicFrame>
      <p:sp>
        <p:nvSpPr>
          <p:cNvPr id="2" name="Rectangle 1"/>
          <p:cNvSpPr>
            <a:spLocks noChangeAspect="1"/>
          </p:cNvSpPr>
          <p:nvPr/>
        </p:nvSpPr>
        <p:spPr>
          <a:xfrm>
            <a:off x="1475656" y="5538364"/>
            <a:ext cx="452464" cy="452464"/>
          </a:xfrm>
          <a:prstGeom prst="rect">
            <a:avLst/>
          </a:prstGeom>
          <a:noFill/>
          <a:ln>
            <a:solidFill>
              <a:srgbClr val="01FF0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4044156"/>
            <a:ext cx="36576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en-US" altLang="en-US" smtClean="0"/>
              <a:t>CLAHE</a:t>
            </a:r>
          </a:p>
        </p:txBody>
      </p:sp>
      <p:sp>
        <p:nvSpPr>
          <p:cNvPr id="7475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5C5DB8C-565C-456B-B0E0-5E1661656D95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200" dirty="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7943" y="1350839"/>
            <a:ext cx="9009063" cy="186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روش </a:t>
            </a:r>
            <a:r>
              <a:rPr lang="en-US" altLang="en-US" sz="2800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AHE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باعث تقویت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نویز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در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ناحیه‏های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تقریبا یکنواخت می‏شود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en-US" altLang="en-US" sz="2800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Contrast Limited AHE</a:t>
            </a:r>
            <a:r>
              <a:rPr lang="fa-IR" altLang="en-US" sz="2800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میزان تقویت کنتراست را محدود می‏کند</a:t>
            </a:r>
            <a:endParaRPr lang="en-US" altLang="en-US" sz="2800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2" y="3068638"/>
            <a:ext cx="9060657" cy="3296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763" y="3403600"/>
            <a:ext cx="3017837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3398838"/>
            <a:ext cx="3017838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5" y="3403600"/>
            <a:ext cx="3017838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" y="3507581"/>
            <a:ext cx="8582025" cy="2800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>
                <a:spLocks noChangeArrowheads="1"/>
              </p:cNvSpPr>
              <p:nvPr/>
            </p:nvSpPr>
            <p:spPr bwMode="auto">
              <a:xfrm>
                <a:off x="74612" y="1329549"/>
                <a:ext cx="8975725" cy="31700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در بسیاری از </a:t>
                </a:r>
                <a:r>
                  <a:rPr lang="fa-IR" alt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پردازش‏ها</a:t>
                </a: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، علاوه بر </a:t>
                </a: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پیکسل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a-I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𝑥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𝑦</m:t>
                        </m:r>
                      </m:e>
                    </m:d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، </a:t>
                </a:r>
                <a:r>
                  <a:rPr lang="fa-IR" alt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پیکسل‏های</a:t>
                </a: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موجود در یک همسایگی آن نیز مورد استفاده قرار </a:t>
                </a:r>
                <a:r>
                  <a:rPr lang="fa-IR" alt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می‏گیرند</a:t>
                </a:r>
                <a:endParaRPr lang="fa-IR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فیلتر خطی در حوزه مکان معادل به انجام </a:t>
                </a:r>
                <a:r>
                  <a:rPr lang="fa-IR" alt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کانولوشن</a:t>
                </a: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میان تصویر و یک کرنل دوبعدی است</a:t>
                </a: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حاشیه </a:t>
                </a: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تصویر؟</a:t>
                </a: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612" y="1329549"/>
                <a:ext cx="8975725" cy="3170099"/>
              </a:xfrm>
              <a:prstGeom prst="rect">
                <a:avLst/>
              </a:prstGeom>
              <a:blipFill>
                <a:blip r:embed="rId3"/>
                <a:stretch>
                  <a:fillRect l="-2783" t="-385" r="-1561" b="-500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6924"/>
          <a:stretch/>
        </p:blipFill>
        <p:spPr>
          <a:xfrm>
            <a:off x="47732" y="1450848"/>
            <a:ext cx="5028324" cy="5376672"/>
          </a:xfrm>
          <a:prstGeom prst="rect">
            <a:avLst/>
          </a:prstGeom>
        </p:spPr>
      </p:pic>
      <p:sp>
        <p:nvSpPr>
          <p:cNvPr id="77826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فیلتر در حوزه مکان</a:t>
            </a:r>
            <a:endParaRPr lang="en-US" altLang="en-US" smtClean="0"/>
          </a:p>
        </p:txBody>
      </p:sp>
      <p:sp>
        <p:nvSpPr>
          <p:cNvPr id="7782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9084AE2-5B7D-46FA-BF09-15D3723EF173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8" name="Rounded Rectangle 7">
            <a:hlinkClick r:id="rId5"/>
          </p:cNvPr>
          <p:cNvSpPr/>
          <p:nvPr/>
        </p:nvSpPr>
        <p:spPr>
          <a:xfrm>
            <a:off x="7164288" y="6237312"/>
            <a:ext cx="1250221" cy="464840"/>
          </a:xfrm>
          <a:prstGeom prst="roundRect">
            <a:avLst/>
          </a:prstGeom>
          <a:solidFill>
            <a:srgbClr val="00B0F0"/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/>
              <a:t>OpenCV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/>
          <a:srcRect l="545"/>
          <a:stretch/>
        </p:blipFill>
        <p:spPr>
          <a:xfrm>
            <a:off x="3419872" y="5290758"/>
            <a:ext cx="5720303" cy="7243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872" y="6112175"/>
            <a:ext cx="3553778" cy="6315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8472" y="5157191"/>
            <a:ext cx="5723079" cy="167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1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64C124-AA40-4827-832D-ED57986DAE9A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79875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کانولوشن و همبستگی</a:t>
            </a:r>
            <a:endParaRPr lang="en-US" altLang="en-US" smtClean="0"/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74612" y="1311869"/>
            <a:ext cx="8975725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همبستگی به مفهوم حرکت دادن فیلتر روی تصویر و محاسبه مجموع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حاصلضرب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در هر مکان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مکانزیم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کانولوشن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هم شبیه به همبستگی است با این تفاوت که ابتدا کرنل به اندازه 180 درجه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می‏چرخد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3659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ارتقاء تصویر</a:t>
            </a:r>
            <a:endParaRPr lang="en-US" altLang="en-US" smtClean="0"/>
          </a:p>
        </p:txBody>
      </p:sp>
      <p:sp>
        <p:nvSpPr>
          <p:cNvPr id="1433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734E628-EA21-4CDA-9739-C47F48CB2703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612" y="1282153"/>
            <a:ext cx="8975725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ارتقاء تصویر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پردازشی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است که در آن تصویر تولید شده برای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پردازش‏های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بعدی یا برای دیدن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مناسب‏تر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از تصویر اصلی باشد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پردازش‏های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حوزه مکان در حالت کلی با نماد زیر نشان داده می‏شوند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98977" y="3276005"/>
                <a:ext cx="31522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77" y="3276005"/>
                <a:ext cx="315221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552" y="3276005"/>
            <a:ext cx="3957117" cy="35317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CCE5AB-1958-4B82-BEA2-073DA222F135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8811"/>
          <a:stretch/>
        </p:blipFill>
        <p:spPr>
          <a:xfrm>
            <a:off x="1526869" y="423000"/>
            <a:ext cx="6120680" cy="62430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10866" y="1270397"/>
            <a:ext cx="3273425" cy="915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94991" y="2259408"/>
            <a:ext cx="3273425" cy="1187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09280" y="3451949"/>
            <a:ext cx="3181350" cy="650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94991" y="4107259"/>
            <a:ext cx="3273425" cy="81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02941" y="5050060"/>
            <a:ext cx="3275013" cy="73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702941" y="5789332"/>
            <a:ext cx="3275013" cy="648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58479" y="773509"/>
            <a:ext cx="3273425" cy="49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05734" y="1262797"/>
            <a:ext cx="3273425" cy="915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389859" y="2251808"/>
            <a:ext cx="3273425" cy="1187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404148" y="3444349"/>
            <a:ext cx="3181350" cy="650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89859" y="4099659"/>
            <a:ext cx="3273425" cy="81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497809" y="5042460"/>
            <a:ext cx="3087689" cy="739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497809" y="5781732"/>
            <a:ext cx="3087689" cy="648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353347" y="765909"/>
            <a:ext cx="3273425" cy="496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6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74" y="23812"/>
            <a:ext cx="3981450" cy="68103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CCE5AB-1958-4B82-BEA2-073DA222F135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  <p:sp>
        <p:nvSpPr>
          <p:cNvPr id="6" name="Rectangle 5"/>
          <p:cNvSpPr/>
          <p:nvPr/>
        </p:nvSpPr>
        <p:spPr>
          <a:xfrm>
            <a:off x="3259491" y="39052"/>
            <a:ext cx="1702693" cy="2253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5974" y="2324941"/>
            <a:ext cx="2062733" cy="2253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1600" y="4581247"/>
            <a:ext cx="2062733" cy="2252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34333" y="2340181"/>
            <a:ext cx="1927851" cy="2253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058707" y="4572004"/>
            <a:ext cx="1921167" cy="2252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066" y="3356992"/>
            <a:ext cx="3969068" cy="6600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5089" y="5399107"/>
            <a:ext cx="3986213" cy="61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47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تولید کرنل </a:t>
            </a:r>
            <a:endParaRPr lang="en-US" altLang="en-US" smtClean="0"/>
          </a:p>
        </p:txBody>
      </p:sp>
      <p:sp>
        <p:nvSpPr>
          <p:cNvPr id="8499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E4F4EAD-F310-4E77-836D-C708BBBB76E4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5" y="4105533"/>
            <a:ext cx="3219450" cy="2676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>
                <a:spLocks noChangeArrowheads="1"/>
              </p:cNvSpPr>
              <p:nvPr/>
            </p:nvSpPr>
            <p:spPr bwMode="auto">
              <a:xfrm>
                <a:off x="63500" y="1347788"/>
                <a:ext cx="9031387" cy="2554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تولید یک فیلتر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𝑚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×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𝑛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مستلزم تعیین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𝑚𝑛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ضریب در کرنل است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مثال: </a:t>
                </a:r>
                <a:r>
                  <a:rPr lang="fa-IR" altLang="en-US" dirty="0" err="1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می‏خواهیم</a:t>
                </a: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مقدار هر پیکسل برابر با میانگین مقدار مقادیر </a:t>
                </a:r>
                <a:r>
                  <a:rPr lang="fa-IR" altLang="en-US" dirty="0" err="1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پیکسل‏های</a:t>
                </a: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اطراف آن باشد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مثال: میانگین </a:t>
                </a:r>
                <a:r>
                  <a:rPr lang="fa-IR" altLang="en-US" dirty="0" err="1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وزن‏دار</a:t>
                </a: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500" y="1347788"/>
                <a:ext cx="9031387" cy="2554545"/>
              </a:xfrm>
              <a:prstGeom prst="rect">
                <a:avLst/>
              </a:prstGeom>
              <a:blipFill>
                <a:blip r:embed="rId4"/>
                <a:stretch>
                  <a:fillRect l="-2767" t="-477" r="-1552" b="-644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244" y="4105533"/>
            <a:ext cx="3619500" cy="2647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فیلترهای هموارساز</a:t>
            </a:r>
            <a:endParaRPr lang="en-US" altLang="en-US" smtClean="0"/>
          </a:p>
        </p:txBody>
      </p:sp>
      <p:sp>
        <p:nvSpPr>
          <p:cNvPr id="8704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970DAA8-D8F5-4BFA-9831-0C81C23283CB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612" y="1340768"/>
            <a:ext cx="897572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فیلترهای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هموارساز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فیلترهایی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هستند که به منظور 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کاهش تغییرات شدید در شدت روشنایی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پیکسل‏های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تصویر به کار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می‏روند</a:t>
            </a: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یکی از کاربردهای این فیلترها کاهش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نویز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همچنین برای حذف جزئیات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کم‏اهمیت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تصویر قبل از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پردازش‏های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پیچیده‏تری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نظیر استخراج شیئ به کار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می‏روند</a:t>
            </a: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ساده‏ترین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فیلتر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هموارساز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همان فیلتر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متوسط‏گیر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این فیلترها اصولا از لحاظ فرکانسی فیلترهای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پائین‏گذر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هستند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CCE5AB-1958-4B82-BEA2-073DA222F135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36" y="116632"/>
            <a:ext cx="3267075" cy="326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824" y="116632"/>
            <a:ext cx="3276600" cy="3267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35" y="3509392"/>
            <a:ext cx="3267075" cy="3276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824" y="3509392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4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smtClean="0"/>
              <a:t>فیلترهای </a:t>
            </a:r>
            <a:r>
              <a:rPr lang="fa-IR" altLang="en-US" dirty="0" err="1" smtClean="0"/>
              <a:t>هموارساز</a:t>
            </a:r>
            <a:endParaRPr lang="en-US" altLang="en-US" dirty="0" smtClean="0"/>
          </a:p>
        </p:txBody>
      </p:sp>
      <p:sp>
        <p:nvSpPr>
          <p:cNvPr id="9113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E8C1A5-9BA3-44EF-8C57-2060BFA0181F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612" y="1340768"/>
            <a:ext cx="8975725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لبه‏های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تصویر که در بسیاری از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کاربردها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نظیر تشخیص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اشیاء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در تصویر نقش مهمی دارند، توسط فیلترهای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هموارساز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خاصیت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پله‏ای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خود را از دست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می‏دهند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و این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می‏تواند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اثر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نامطلوبی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باشد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می‏توان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متوسط‏گیری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را به صورت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وزن‏دار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انجام داد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4205288"/>
            <a:ext cx="7067550" cy="254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smtClean="0"/>
              <a:t>فیلتر </a:t>
            </a:r>
            <a:r>
              <a:rPr lang="fa-IR" altLang="en-US" dirty="0" err="1" smtClean="0"/>
              <a:t>گاوسی</a:t>
            </a:r>
            <a:endParaRPr lang="en-US" altLang="en-US" dirty="0" smtClean="0"/>
          </a:p>
        </p:txBody>
      </p:sp>
      <p:sp>
        <p:nvSpPr>
          <p:cNvPr id="9318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4EE9096-6E21-45AC-BD87-2A9F288A385E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612" y="1346647"/>
            <a:ext cx="8975725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می‏توان با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نمونه‏برداری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از توابع پیوسته کاربردی، فیلترهای مناسبی را بدست آورد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تابع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گاوسی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: 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512" y="2564904"/>
                <a:ext cx="2961708" cy="1073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𝐺</m:t>
                      </m:r>
                      <m:d>
                        <m:d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𝐾</m:t>
                      </m:r>
                      <m:sSup>
                        <m:sSup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564904"/>
                <a:ext cx="2961708" cy="10733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3755851"/>
            <a:ext cx="5200650" cy="3057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114167" y="2564459"/>
                <a:ext cx="1601849" cy="1073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𝐾</m:t>
                      </m:r>
                      <m:sSup>
                        <m:sSup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alt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167" y="2564459"/>
                <a:ext cx="1601849" cy="10733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120" y="4351938"/>
            <a:ext cx="2924175" cy="2190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-3780928" y="2632914"/>
                <a:ext cx="3659976" cy="12640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𝐺</m:t>
                      </m:r>
                      <m:d>
                        <m:d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𝑠</m:t>
                          </m:r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,</m:t>
                          </m:r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</m:e>
                      </m:d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=</m:t>
                      </m:r>
                      <m:r>
                        <a:rPr lang="en-US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𝐾</m:t>
                      </m:r>
                      <m:sSup>
                        <m:sSupPr>
                          <m:ctrlP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alt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alt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𝑠</m:t>
                                      </m:r>
                                    </m:sub>
                                    <m:sup>
                                      <m:r>
                                        <a:rPr lang="en-US" alt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alt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B Nazanin" panose="00000400000000000000" pitchFamily="2" charset="-78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𝑡</m:t>
                                      </m:r>
                                    </m:e>
                                    <m:sup>
                                      <m:r>
                                        <a:rPr lang="en-US" alt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B Nazanin" panose="00000400000000000000" pitchFamily="2" charset="-78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alt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alt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B Nazanin" panose="00000400000000000000" pitchFamily="2" charset="-78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80928" y="2632914"/>
                <a:ext cx="3659976" cy="1264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CCE5AB-1958-4B82-BEA2-073DA222F135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93186"/>
            <a:ext cx="3267075" cy="3267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42" y="3508081"/>
            <a:ext cx="3267075" cy="3267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508082"/>
            <a:ext cx="32766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6000" dirty="0" smtClean="0"/>
              <a:t>مقایسه فیلتر </a:t>
            </a:r>
            <a:r>
              <a:rPr lang="fa-IR" sz="6000" dirty="0" err="1" smtClean="0"/>
              <a:t>گاوسی</a:t>
            </a:r>
            <a:r>
              <a:rPr lang="fa-IR" sz="6000" dirty="0" smtClean="0"/>
              <a:t> و </a:t>
            </a:r>
            <a:r>
              <a:rPr lang="fa-IR" sz="6000" dirty="0" err="1" smtClean="0"/>
              <a:t>جعبه‏ای</a:t>
            </a:r>
            <a:endParaRPr lang="en-US" sz="6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CCE5AB-1958-4B82-BEA2-073DA222F135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1" y="2564904"/>
            <a:ext cx="2834640" cy="2834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929" y="2564904"/>
            <a:ext cx="2842903" cy="2834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000" y="2564904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6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حذف سایه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CCE5AB-1958-4B82-BEA2-073DA222F135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612" y="1346647"/>
            <a:ext cx="897572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نورپردازی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غیریکنواخت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یکی از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چالش‏های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بینایی کامپیوتر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شدت روشنایی محیط معمولا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تغییرات 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کندی دارد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با یک فیلتر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پائین‏گذر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می‏توان سایه تصویر را تخمین زد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با تقسیم دو تصویر، اثر سایه کاهش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می‏یابد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6" y="3979045"/>
            <a:ext cx="2834640" cy="2834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000" y="3979045"/>
            <a:ext cx="2834640" cy="2834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94" y="3974708"/>
            <a:ext cx="283464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4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پردازش نقطه‏ای</a:t>
            </a:r>
            <a:endParaRPr lang="en-US" altLang="en-US" smtClean="0"/>
          </a:p>
        </p:txBody>
      </p:sp>
      <p:sp>
        <p:nvSpPr>
          <p:cNvPr id="1638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2347E5-9446-46A5-A5A6-B115A12D9EF7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82061" y="1348879"/>
                <a:ext cx="9019008" cy="3139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پردازش </a:t>
                </a:r>
                <a:r>
                  <a:rPr lang="fa-IR" alt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نقطه‏ای</a:t>
                </a: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</a:t>
                </a:r>
                <a:r>
                  <a:rPr lang="fa-IR" alt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ساده‏ترین</a:t>
                </a: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شکل همسایگی است که اندازه </a:t>
                </a: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قاب     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1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×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1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است</a:t>
                </a:r>
                <a:endParaRPr lang="fa-IR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در این حالت،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تنها </a:t>
                </a: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به مقدار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در نقطه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وابسته است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نیز تابع تبدیل شدت روشنایی یا تابع نگاشت نامیده می‏شود</a:t>
                </a: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061" y="1348879"/>
                <a:ext cx="9019008" cy="3139321"/>
              </a:xfrm>
              <a:prstGeom prst="rect">
                <a:avLst/>
              </a:prstGeom>
              <a:blipFill>
                <a:blip r:embed="rId3"/>
                <a:stretch>
                  <a:fillRect l="-8378" r="-1554" b="-60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4021" y="4649629"/>
                <a:ext cx="14376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1" y="4649629"/>
                <a:ext cx="143763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err="1" smtClean="0"/>
              <a:t>نویز</a:t>
            </a:r>
            <a:r>
              <a:rPr lang="fa-IR" dirty="0" smtClean="0"/>
              <a:t> نمک و فلفل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CCE5AB-1958-4B82-BEA2-073DA222F135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788" y="3978736"/>
            <a:ext cx="2936366" cy="2834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3" y="3978736"/>
            <a:ext cx="2943144" cy="2834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583" y="3978736"/>
            <a:ext cx="2936366" cy="283464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4612" y="1346647"/>
            <a:ext cx="897572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این نوع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نویز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برخلاف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نویزهای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بررسی شده،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جمع‏شونده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نیست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فیلترهای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هموارساز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خطی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نمی‏توانند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این نوع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نویز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را به خوبی برطرف کنند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فیلترهای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مرتبه‏ای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می‏توانند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عملکرد بهتری داشته باشند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195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فیلتر میانه</a:t>
            </a:r>
            <a:endParaRPr lang="en-US" altLang="en-US" smtClean="0"/>
          </a:p>
        </p:txBody>
      </p:sp>
      <p:sp>
        <p:nvSpPr>
          <p:cNvPr id="9523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85BAD0-3959-4846-BB74-CFBE8505DD53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612" y="1328737"/>
            <a:ext cx="8975725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فیلتر میانه یک فیلتر غیرخطی است که بر اساس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مرتب‏سازی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پیکسل‏های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درون کرنل و جایگزینی مقدار میانه بجای پیکسل مرکزی عمل می‏کند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33363" y="3409950"/>
          <a:ext cx="3475036" cy="34750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93">
                  <a:extLst>
                    <a:ext uri="{9D8B030D-6E8A-4147-A177-3AD203B41FA5}">
                      <a16:colId xmlns:a16="http://schemas.microsoft.com/office/drawing/2014/main" val="104733853"/>
                    </a:ext>
                  </a:extLst>
                </a:gridCol>
                <a:gridCol w="548690">
                  <a:extLst>
                    <a:ext uri="{9D8B030D-6E8A-4147-A177-3AD203B41FA5}">
                      <a16:colId xmlns:a16="http://schemas.microsoft.com/office/drawing/2014/main" val="4048202774"/>
                    </a:ext>
                  </a:extLst>
                </a:gridCol>
                <a:gridCol w="548690">
                  <a:extLst>
                    <a:ext uri="{9D8B030D-6E8A-4147-A177-3AD203B41FA5}">
                      <a16:colId xmlns:a16="http://schemas.microsoft.com/office/drawing/2014/main" val="3455264241"/>
                    </a:ext>
                  </a:extLst>
                </a:gridCol>
                <a:gridCol w="548690">
                  <a:extLst>
                    <a:ext uri="{9D8B030D-6E8A-4147-A177-3AD203B41FA5}">
                      <a16:colId xmlns:a16="http://schemas.microsoft.com/office/drawing/2014/main" val="146394215"/>
                    </a:ext>
                  </a:extLst>
                </a:gridCol>
                <a:gridCol w="548690">
                  <a:extLst>
                    <a:ext uri="{9D8B030D-6E8A-4147-A177-3AD203B41FA5}">
                      <a16:colId xmlns:a16="http://schemas.microsoft.com/office/drawing/2014/main" val="3557493657"/>
                    </a:ext>
                  </a:extLst>
                </a:gridCol>
                <a:gridCol w="548690">
                  <a:extLst>
                    <a:ext uri="{9D8B030D-6E8A-4147-A177-3AD203B41FA5}">
                      <a16:colId xmlns:a16="http://schemas.microsoft.com/office/drawing/2014/main" val="1901195837"/>
                    </a:ext>
                  </a:extLst>
                </a:gridCol>
                <a:gridCol w="365793">
                  <a:extLst>
                    <a:ext uri="{9D8B030D-6E8A-4147-A177-3AD203B41FA5}">
                      <a16:colId xmlns:a16="http://schemas.microsoft.com/office/drawing/2014/main" val="3862573152"/>
                    </a:ext>
                  </a:extLst>
                </a:gridCol>
              </a:tblGrid>
              <a:tr h="365793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8" marR="91448" marT="45724" marB="4572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48" marR="91448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48" marR="91448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48" marR="91448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48" marR="91448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48" marR="91448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8" marR="91448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5845143"/>
                  </a:ext>
                </a:extLst>
              </a:tr>
              <a:tr h="54869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8" marR="91448" marT="45724" marB="4572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8" marR="91448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789466"/>
                  </a:ext>
                </a:extLst>
              </a:tr>
              <a:tr h="54869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8" marR="91448" marT="45724" marB="4572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8" marR="91448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7160865"/>
                  </a:ext>
                </a:extLst>
              </a:tr>
              <a:tr h="54869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8" marR="91448" marT="45724" marB="4572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8" marR="91448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6446647"/>
                  </a:ext>
                </a:extLst>
              </a:tr>
              <a:tr h="54869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8" marR="91448" marT="45724" marB="4572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8" marR="91448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1963570"/>
                  </a:ext>
                </a:extLst>
              </a:tr>
              <a:tr h="54869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8" marR="91448" marT="45724" marB="4572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6" marR="9526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8" marR="91448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6624089"/>
                  </a:ext>
                </a:extLst>
              </a:tr>
              <a:tr h="365793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8" marR="91448" marT="45724" marB="4572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48" marR="91448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48" marR="91448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48" marR="91448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48" marR="91448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8" marR="91448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48" marR="91448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773548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93725" y="3765550"/>
            <a:ext cx="1646238" cy="1644650"/>
          </a:xfrm>
          <a:prstGeom prst="rect">
            <a:avLst/>
          </a:prstGeom>
          <a:noFill/>
          <a:ln w="50800">
            <a:solidFill>
              <a:srgbClr val="FF01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978275" y="3409950"/>
          <a:ext cx="3473447" cy="34750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626">
                  <a:extLst>
                    <a:ext uri="{9D8B030D-6E8A-4147-A177-3AD203B41FA5}">
                      <a16:colId xmlns:a16="http://schemas.microsoft.com/office/drawing/2014/main" val="104733853"/>
                    </a:ext>
                  </a:extLst>
                </a:gridCol>
                <a:gridCol w="548439">
                  <a:extLst>
                    <a:ext uri="{9D8B030D-6E8A-4147-A177-3AD203B41FA5}">
                      <a16:colId xmlns:a16="http://schemas.microsoft.com/office/drawing/2014/main" val="4048202774"/>
                    </a:ext>
                  </a:extLst>
                </a:gridCol>
                <a:gridCol w="548439">
                  <a:extLst>
                    <a:ext uri="{9D8B030D-6E8A-4147-A177-3AD203B41FA5}">
                      <a16:colId xmlns:a16="http://schemas.microsoft.com/office/drawing/2014/main" val="3455264241"/>
                    </a:ext>
                  </a:extLst>
                </a:gridCol>
                <a:gridCol w="548439">
                  <a:extLst>
                    <a:ext uri="{9D8B030D-6E8A-4147-A177-3AD203B41FA5}">
                      <a16:colId xmlns:a16="http://schemas.microsoft.com/office/drawing/2014/main" val="146394215"/>
                    </a:ext>
                  </a:extLst>
                </a:gridCol>
                <a:gridCol w="548439">
                  <a:extLst>
                    <a:ext uri="{9D8B030D-6E8A-4147-A177-3AD203B41FA5}">
                      <a16:colId xmlns:a16="http://schemas.microsoft.com/office/drawing/2014/main" val="3557493657"/>
                    </a:ext>
                  </a:extLst>
                </a:gridCol>
                <a:gridCol w="548439">
                  <a:extLst>
                    <a:ext uri="{9D8B030D-6E8A-4147-A177-3AD203B41FA5}">
                      <a16:colId xmlns:a16="http://schemas.microsoft.com/office/drawing/2014/main" val="1901195837"/>
                    </a:ext>
                  </a:extLst>
                </a:gridCol>
                <a:gridCol w="365626">
                  <a:extLst>
                    <a:ext uri="{9D8B030D-6E8A-4147-A177-3AD203B41FA5}">
                      <a16:colId xmlns:a16="http://schemas.microsoft.com/office/drawing/2014/main" val="3862573152"/>
                    </a:ext>
                  </a:extLst>
                </a:gridCol>
              </a:tblGrid>
              <a:tr h="365793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07" marR="91407" marT="45724" marB="4572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07" marR="9140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07" marR="9140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07" marR="9140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07" marR="9140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07" marR="9140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07" marR="9140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5845143"/>
                  </a:ext>
                </a:extLst>
              </a:tr>
              <a:tr h="54869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07" marR="91407" marT="45724" marB="4572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2" marR="9522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2" marR="9522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2" marR="9522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2" marR="9522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2" marR="9522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07" marR="9140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789466"/>
                  </a:ext>
                </a:extLst>
              </a:tr>
              <a:tr h="54869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07" marR="91407" marT="45724" marB="4572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2" marR="9522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2" marR="9522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2" marR="9522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2" marR="9522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2" marR="9522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07" marR="9140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7160865"/>
                  </a:ext>
                </a:extLst>
              </a:tr>
              <a:tr h="54869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07" marR="91407" marT="45724" marB="4572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2" marR="9522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2" marR="9522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2" marR="9522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2" marR="9522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2" marR="9522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07" marR="9140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6446647"/>
                  </a:ext>
                </a:extLst>
              </a:tr>
              <a:tr h="54869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07" marR="91407" marT="45724" marB="4572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2" marR="9522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2" marR="9522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2" marR="9522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2" marR="9522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2" marR="9522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07" marR="9140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1963570"/>
                  </a:ext>
                </a:extLst>
              </a:tr>
              <a:tr h="54869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07" marR="91407" marT="45724" marB="4572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2" marR="9522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2" marR="9522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2" marR="9522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2" marR="9522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2" marR="9522" marT="952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07" marR="9140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6624089"/>
                  </a:ext>
                </a:extLst>
              </a:tr>
              <a:tr h="365793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07" marR="91407" marT="45724" marB="45724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07" marR="9140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07" marR="9140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07" marR="9140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1407" marR="9140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07" marR="9140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91407" marR="91407" marT="45724" marB="4572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773548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48148E-6 L 0.06163 -0.0009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63 -0.00092 L 0.11962 -0.0009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CCE5AB-1958-4B82-BEA2-073DA222F135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  <p:pic>
        <p:nvPicPr>
          <p:cNvPr id="3" name="Picture 2" descr="The minimum fil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08" y="3645024"/>
            <a:ext cx="5906339" cy="313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The maximum fil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08" y="116632"/>
            <a:ext cx="5906339" cy="31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492577" y="116632"/>
            <a:ext cx="2953170" cy="3144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92577" y="3635896"/>
            <a:ext cx="2953170" cy="3144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24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فیلترهای تیزکننده</a:t>
            </a:r>
            <a:endParaRPr lang="en-US" altLang="en-US" smtClean="0"/>
          </a:p>
        </p:txBody>
      </p:sp>
      <p:sp>
        <p:nvSpPr>
          <p:cNvPr id="9933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014EE52-F9DB-4A97-97BC-3EDC37F6FE41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612" y="1342438"/>
            <a:ext cx="897572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برخلاف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هموارسازی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تصویر، اساس کار تیز کردن تصویر بر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برجسته‏سازی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جزئیات کوچک در تصویر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از آنجائیکه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متوسط‏گیری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معادل با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انتگرال‏گیری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است، می‏توان نتیجه گرفت که تیز کردن تصویر را می‏توان توسط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مشتق‏گیری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که معادل با تفاضل است بدست آورد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بنابراین،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لبه‏ها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و البته دیگر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گسستگی‏ها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نظیر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نویز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نیز برجسته خواهند شد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smtClean="0"/>
              <a:t>مشتق تصویر</a:t>
            </a:r>
            <a:endParaRPr lang="en-US" altLang="en-US" dirty="0" smtClean="0"/>
          </a:p>
        </p:txBody>
      </p:sp>
      <p:sp>
        <p:nvSpPr>
          <p:cNvPr id="1331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C7F6DF5-ACF2-47EE-A6CB-708B8CEFB542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54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-19050" y="1351919"/>
                <a:ext cx="9163049" cy="4228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سری تیلور</a:t>
                </a:r>
              </a:p>
              <a:p>
                <a:pPr algn="just" rtl="1">
                  <a:lnSpc>
                    <a:spcPct val="120000"/>
                  </a:lnSpc>
                  <a:spcBef>
                    <a:spcPct val="0"/>
                  </a:spcBef>
                </a:pPr>
                <a:endParaRPr lang="fa-IR" altLang="en-US" dirty="0">
                  <a:latin typeface="Arial" panose="020B0604020202020204" pitchFamily="34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0000"/>
                  </a:lnSpc>
                  <a:spcBef>
                    <a:spcPct val="0"/>
                  </a:spcBef>
                </a:pPr>
                <a:endParaRPr lang="fa-IR" altLang="en-US" dirty="0" smtClean="0">
                  <a:latin typeface="Arial" panose="020B0604020202020204" pitchFamily="34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در تصویر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 است</a:t>
                </a:r>
              </a:p>
              <a:p>
                <a:pPr algn="just" rtl="1">
                  <a:lnSpc>
                    <a:spcPct val="120000"/>
                  </a:lnSpc>
                  <a:spcBef>
                    <a:spcPct val="0"/>
                  </a:spcBef>
                </a:pPr>
                <a:endParaRPr lang="fa-IR" altLang="en-US" dirty="0">
                  <a:latin typeface="Arial" panose="020B0604020202020204" pitchFamily="34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0000"/>
                  </a:lnSpc>
                  <a:spcBef>
                    <a:spcPct val="0"/>
                  </a:spcBef>
                </a:pPr>
                <a:endParaRPr lang="fa-IR" altLang="en-US" dirty="0" smtClean="0">
                  <a:latin typeface="Arial" panose="020B0604020202020204" pitchFamily="34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تقریب یک جمله</a:t>
                </a:r>
                <a:endParaRPr lang="en-US" altLang="en-US" dirty="0">
                  <a:latin typeface="Arial" panose="020B0604020202020204" pitchFamily="34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9050" y="1351919"/>
                <a:ext cx="9163049" cy="4228850"/>
              </a:xfrm>
              <a:prstGeom prst="rect">
                <a:avLst/>
              </a:prstGeom>
              <a:blipFill>
                <a:blip r:embed="rId3"/>
                <a:stretch>
                  <a:fillRect t="-722" r="-1597" b="-375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195556"/>
                <a:ext cx="8814080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95556"/>
                <a:ext cx="8814080" cy="741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910448"/>
                <a:ext cx="7230569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10448"/>
                <a:ext cx="7230569" cy="741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5736537"/>
                <a:ext cx="3377142" cy="71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36537"/>
                <a:ext cx="3377142" cy="7167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219194" y="5733666"/>
                <a:ext cx="3377142" cy="71679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194" y="5733666"/>
                <a:ext cx="3377142" cy="7167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196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smtClean="0"/>
              <a:t>مشتق تصویر</a:t>
            </a:r>
            <a:endParaRPr lang="en-US" altLang="en-US" dirty="0" smtClean="0"/>
          </a:p>
        </p:txBody>
      </p:sp>
      <p:sp>
        <p:nvSpPr>
          <p:cNvPr id="1331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C7F6DF5-ACF2-47EE-A6CB-708B8CEFB542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-19050" y="1351919"/>
                <a:ext cx="9163049" cy="4228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سری تیلور</a:t>
                </a:r>
              </a:p>
              <a:p>
                <a:pPr algn="just" rtl="1">
                  <a:lnSpc>
                    <a:spcPct val="120000"/>
                  </a:lnSpc>
                  <a:spcBef>
                    <a:spcPct val="0"/>
                  </a:spcBef>
                </a:pPr>
                <a:endParaRPr lang="fa-IR" altLang="en-US" dirty="0">
                  <a:latin typeface="Arial" panose="020B0604020202020204" pitchFamily="34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0000"/>
                  </a:lnSpc>
                  <a:spcBef>
                    <a:spcPct val="0"/>
                  </a:spcBef>
                </a:pPr>
                <a:endParaRPr lang="fa-IR" altLang="en-US" dirty="0" smtClean="0">
                  <a:latin typeface="Arial" panose="020B0604020202020204" pitchFamily="34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به ازای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fa-IR" altLang="en-US" dirty="0" smtClean="0">
                  <a:latin typeface="Arial" panose="020B0604020202020204" pitchFamily="34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0000"/>
                  </a:lnSpc>
                  <a:spcBef>
                    <a:spcPct val="0"/>
                  </a:spcBef>
                </a:pPr>
                <a:endParaRPr lang="fa-IR" altLang="en-US" dirty="0">
                  <a:latin typeface="Arial" panose="020B0604020202020204" pitchFamily="34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0000"/>
                  </a:lnSpc>
                  <a:spcBef>
                    <a:spcPct val="0"/>
                  </a:spcBef>
                </a:pPr>
                <a:endParaRPr lang="fa-IR" altLang="en-US" dirty="0" smtClean="0">
                  <a:latin typeface="Arial" panose="020B0604020202020204" pitchFamily="34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تقریب یک جمله</a:t>
                </a:r>
                <a:endParaRPr lang="en-US" altLang="en-US" dirty="0">
                  <a:latin typeface="Arial" panose="020B0604020202020204" pitchFamily="34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9050" y="1351919"/>
                <a:ext cx="9163049" cy="4228850"/>
              </a:xfrm>
              <a:prstGeom prst="rect">
                <a:avLst/>
              </a:prstGeom>
              <a:blipFill>
                <a:blip r:embed="rId3"/>
                <a:stretch>
                  <a:fillRect t="-722" r="-1597" b="-375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195556"/>
                <a:ext cx="8814080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95556"/>
                <a:ext cx="8814080" cy="741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910448"/>
                <a:ext cx="7230569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10448"/>
                <a:ext cx="7230569" cy="741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5736537"/>
                <a:ext cx="3377142" cy="71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36537"/>
                <a:ext cx="3377142" cy="7167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219194" y="5733666"/>
                <a:ext cx="3377143" cy="71679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194" y="5733666"/>
                <a:ext cx="3377143" cy="7167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798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smtClean="0"/>
              <a:t>مشتق تصویر</a:t>
            </a:r>
            <a:endParaRPr lang="en-US" altLang="en-US" dirty="0" smtClean="0"/>
          </a:p>
        </p:txBody>
      </p:sp>
      <p:sp>
        <p:nvSpPr>
          <p:cNvPr id="1331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C7F6DF5-ACF2-47EE-A6CB-708B8CEFB542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56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-19050" y="1351919"/>
                <a:ext cx="9163049" cy="42042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سری تیلور</a:t>
                </a:r>
              </a:p>
              <a:p>
                <a:pPr algn="just" rtl="1">
                  <a:lnSpc>
                    <a:spcPct val="120000"/>
                  </a:lnSpc>
                  <a:spcBef>
                    <a:spcPct val="0"/>
                  </a:spcBef>
                </a:pPr>
                <a:endParaRPr lang="fa-IR" altLang="en-US" dirty="0">
                  <a:latin typeface="Arial" panose="020B0604020202020204" pitchFamily="34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0000"/>
                  </a:lnSpc>
                  <a:spcBef>
                    <a:spcPct val="0"/>
                  </a:spcBef>
                </a:pPr>
                <a:endParaRPr lang="fa-IR" altLang="en-US" dirty="0" smtClean="0">
                  <a:latin typeface="Arial" panose="020B0604020202020204" pitchFamily="34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fa-IR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تفاضل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fa-IR" sz="2800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 </a:t>
                </a:r>
                <a:r>
                  <a:rPr lang="fa-IR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از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fa-IR" altLang="en-US" dirty="0" smtClean="0">
                  <a:latin typeface="Arial" panose="020B0604020202020204" pitchFamily="34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0000"/>
                  </a:lnSpc>
                  <a:spcBef>
                    <a:spcPct val="0"/>
                  </a:spcBef>
                </a:pPr>
                <a:endParaRPr lang="fa-IR" altLang="en-US" dirty="0">
                  <a:latin typeface="Arial" panose="020B0604020202020204" pitchFamily="34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0000"/>
                  </a:lnSpc>
                  <a:spcBef>
                    <a:spcPct val="0"/>
                  </a:spcBef>
                </a:pPr>
                <a:endParaRPr lang="fa-IR" altLang="en-US" dirty="0" smtClean="0">
                  <a:latin typeface="Arial" panose="020B0604020202020204" pitchFamily="34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تقریب یک جمله</a:t>
                </a:r>
                <a:endParaRPr lang="en-US" altLang="en-US" dirty="0">
                  <a:latin typeface="Arial" panose="020B0604020202020204" pitchFamily="34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9050" y="1351919"/>
                <a:ext cx="9163049" cy="4204228"/>
              </a:xfrm>
              <a:prstGeom prst="rect">
                <a:avLst/>
              </a:prstGeom>
              <a:blipFill>
                <a:blip r:embed="rId3"/>
                <a:stretch>
                  <a:fillRect t="-726" r="-1597" b="-43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195556"/>
                <a:ext cx="8814080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95556"/>
                <a:ext cx="8814080" cy="741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910448"/>
                <a:ext cx="6377130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10448"/>
                <a:ext cx="6377130" cy="7411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0" y="5736537"/>
                <a:ext cx="4134337" cy="71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2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36537"/>
                <a:ext cx="4134337" cy="7167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867265" y="5733666"/>
                <a:ext cx="3913123" cy="71679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7265" y="5733666"/>
                <a:ext cx="3913123" cy="7167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40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smtClean="0"/>
              <a:t>مشتق تصویر</a:t>
            </a:r>
            <a:endParaRPr lang="en-US" altLang="en-US" dirty="0" smtClean="0"/>
          </a:p>
        </p:txBody>
      </p:sp>
      <p:sp>
        <p:nvSpPr>
          <p:cNvPr id="1331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C7F6DF5-ACF2-47EE-A6CB-708B8CEFB542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57</a:t>
            </a:fld>
            <a:endParaRPr lang="en-US" altLang="en-US" sz="1200" dirty="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-19050" y="1351919"/>
            <a:ext cx="9163049" cy="420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0000"/>
              </a:lnSpc>
              <a:spcBef>
                <a:spcPct val="0"/>
              </a:spcBef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سری تیلور</a:t>
            </a:r>
          </a:p>
          <a:p>
            <a:pPr algn="just" rtl="1">
              <a:lnSpc>
                <a:spcPct val="120000"/>
              </a:lnSpc>
              <a:spcBef>
                <a:spcPct val="0"/>
              </a:spcBef>
            </a:pPr>
            <a:endParaRPr lang="fa-IR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just" rtl="1">
              <a:lnSpc>
                <a:spcPct val="120000"/>
              </a:lnSpc>
              <a:spcBef>
                <a:spcPct val="0"/>
              </a:spcBef>
            </a:pPr>
            <a:endParaRPr lang="fa-IR" altLang="en-US" dirty="0" smtClean="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just" rtl="1">
              <a:lnSpc>
                <a:spcPct val="120000"/>
              </a:lnSpc>
              <a:spcBef>
                <a:spcPct val="0"/>
              </a:spcBef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مشتق مرتبه 2</a:t>
            </a:r>
          </a:p>
          <a:p>
            <a:pPr algn="just" rtl="1">
              <a:lnSpc>
                <a:spcPct val="120000"/>
              </a:lnSpc>
              <a:spcBef>
                <a:spcPct val="0"/>
              </a:spcBef>
            </a:pPr>
            <a:endParaRPr lang="fa-IR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just" rtl="1">
              <a:lnSpc>
                <a:spcPct val="120000"/>
              </a:lnSpc>
              <a:spcBef>
                <a:spcPct val="0"/>
              </a:spcBef>
            </a:pPr>
            <a:endParaRPr lang="fa-IR" altLang="en-US" dirty="0" smtClean="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just" rtl="1">
              <a:lnSpc>
                <a:spcPct val="120000"/>
              </a:lnSpc>
              <a:spcBef>
                <a:spcPct val="0"/>
              </a:spcBef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تقریب یک جمله</a:t>
            </a:r>
            <a:endParaRPr lang="en-US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2195556"/>
                <a:ext cx="8814080" cy="741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95556"/>
                <a:ext cx="8814080" cy="7411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3910448"/>
                <a:ext cx="6131294" cy="7636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fa-I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10448"/>
                <a:ext cx="6131294" cy="7636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721" y="5717591"/>
                <a:ext cx="4351319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1" y="5717591"/>
                <a:ext cx="4351319" cy="6176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699803" y="5711906"/>
                <a:ext cx="4351319" cy="61760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803" y="5711906"/>
                <a:ext cx="4351319" cy="6176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313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CCE5AB-1958-4B82-BEA2-073DA222F135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88640"/>
            <a:ext cx="6696744" cy="65214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03648" y="2433959"/>
            <a:ext cx="6696744" cy="11405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403648" y="3578738"/>
            <a:ext cx="6696744" cy="3136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68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altLang="en-US" dirty="0"/>
              <a:t>مشتق تصویر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59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-19050" y="1351919"/>
            <a:ext cx="9163049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0000"/>
              </a:lnSpc>
              <a:spcBef>
                <a:spcPct val="0"/>
              </a:spcBef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تصویر یک سیگنال دوبعدی است که مشتق آن نسبت به هر جهت قابل محاسبه است</a:t>
            </a:r>
            <a:endParaRPr lang="en-US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9512" y="2708920"/>
                <a:ext cx="4784900" cy="7167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708920"/>
                <a:ext cx="4784900" cy="7167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3460" y="4788238"/>
                <a:ext cx="6375143" cy="7411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60" y="4788238"/>
                <a:ext cx="6375143" cy="7411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7408" y="5820716"/>
                <a:ext cx="6375143" cy="8042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08" y="5820716"/>
                <a:ext cx="6375143" cy="8042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9512" y="3717032"/>
                <a:ext cx="4784900" cy="7798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717032"/>
                <a:ext cx="4784900" cy="7798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943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1" y="3349456"/>
            <a:ext cx="3912802" cy="3519487"/>
          </a:xfrm>
          <a:prstGeom prst="rect">
            <a:avLst/>
          </a:prstGeom>
        </p:spPr>
      </p:pic>
      <p:sp>
        <p:nvSpPr>
          <p:cNvPr id="18434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69CB4CD-F5B3-4A86-84DC-E903778E86AB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8435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smtClean="0"/>
              <a:t>پردازش </a:t>
            </a:r>
            <a:r>
              <a:rPr lang="fa-IR" altLang="en-US" dirty="0" err="1" smtClean="0"/>
              <a:t>نقطه‏ای</a:t>
            </a:r>
            <a:endParaRPr lang="en-US" altLang="en-US" dirty="0" smtClean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23528" y="1340768"/>
            <a:ext cx="878840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مثال</a:t>
            </a:r>
            <a:endParaRPr lang="en-US" altLang="en-US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488" y="1363663"/>
            <a:ext cx="3886200" cy="387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788" y="2990850"/>
            <a:ext cx="3857625" cy="384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900" y="1411288"/>
            <a:ext cx="4237038" cy="320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763" y="3652838"/>
            <a:ext cx="4308475" cy="326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00" y="3398836"/>
            <a:ext cx="3317875" cy="3461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لاپلاسین تصویر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CCE5AB-1958-4B82-BEA2-073DA222F135}" type="slidenum">
              <a:rPr lang="en-US" altLang="en-US" smtClean="0"/>
              <a:pPr>
                <a:defRPr/>
              </a:pPr>
              <a:t>60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9512" y="1421924"/>
                <a:ext cx="3089756" cy="8042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421924"/>
                <a:ext cx="3089756" cy="8042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9512" y="2433662"/>
                <a:ext cx="6670159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400" b="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             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433662"/>
                <a:ext cx="6670159" cy="923330"/>
              </a:xfrm>
              <a:prstGeom prst="rect">
                <a:avLst/>
              </a:prstGeom>
              <a:blipFill>
                <a:blip r:embed="rId4"/>
                <a:stretch>
                  <a:fillRect l="-457" r="-2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58" y="4680063"/>
            <a:ext cx="2065020" cy="2042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4910" y="4653136"/>
            <a:ext cx="2080260" cy="2103120"/>
          </a:xfrm>
          <a:prstGeom prst="rect">
            <a:avLst/>
          </a:prstGeom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20204" y="3284984"/>
            <a:ext cx="8916914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نمایش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کرنلی</a:t>
            </a: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می‏توان مشتق در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جهت‏های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قطری را نیز اضافه کرد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1709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لاپلاسین تصویر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CCE5AB-1958-4B82-BEA2-073DA222F135}" type="slidenum">
              <a:rPr lang="en-US" altLang="en-US" smtClean="0"/>
              <a:pPr>
                <a:defRPr/>
              </a:pPr>
              <a:t>61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20204" y="2393593"/>
            <a:ext cx="8916914" cy="2494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لاپلاسین تغییرات شدت روشنایی را برجسته می‏کند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تقویت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پیکسل‏هایی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که تغییرات دارند موجب تیز شدن تصویر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می‎شود</a:t>
            </a:r>
            <a:endParaRPr lang="fa-IR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2011" y="4149080"/>
                <a:ext cx="410195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11" y="4149080"/>
                <a:ext cx="4101957" cy="369332"/>
              </a:xfrm>
              <a:prstGeom prst="rect">
                <a:avLst/>
              </a:prstGeom>
              <a:blipFill>
                <a:blip r:embed="rId3"/>
                <a:stretch>
                  <a:fillRect l="-1189" b="-38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728" y="3475608"/>
            <a:ext cx="2761032" cy="3200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9512" y="1421924"/>
                <a:ext cx="3089756" cy="8042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421924"/>
                <a:ext cx="3089756" cy="8042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48" y="3475608"/>
            <a:ext cx="276103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6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CCE5AB-1958-4B82-BEA2-073DA222F135}" type="slidenum">
              <a:rPr lang="en-US" altLang="en-US" smtClean="0"/>
              <a:pPr>
                <a:defRPr/>
              </a:pPr>
              <a:t>62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988" y="3540968"/>
            <a:ext cx="2761032" cy="320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627" y="169467"/>
            <a:ext cx="2761032" cy="3200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988" y="169467"/>
            <a:ext cx="2761032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627" y="3540291"/>
            <a:ext cx="2761032" cy="320040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739928"/>
              </p:ext>
            </p:extLst>
          </p:nvPr>
        </p:nvGraphicFramePr>
        <p:xfrm>
          <a:off x="44305" y="4373612"/>
          <a:ext cx="1554480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160">
                  <a:extLst>
                    <a:ext uri="{9D8B030D-6E8A-4147-A177-3AD203B41FA5}">
                      <a16:colId xmlns:a16="http://schemas.microsoft.com/office/drawing/2014/main" val="3100454136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265138064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4187611538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marL="98025" marR="98025" marT="49012" marB="490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marL="98025" marR="98025" marT="49012" marB="490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marL="98025" marR="98025" marT="49012" marB="49012" anchor="ctr"/>
                </a:tc>
                <a:extLst>
                  <a:ext uri="{0D108BD9-81ED-4DB2-BD59-A6C34878D82A}">
                    <a16:rowId xmlns:a16="http://schemas.microsoft.com/office/drawing/2014/main" val="185814731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marL="98025" marR="98025" marT="49012" marB="490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5</a:t>
                      </a:r>
                      <a:endParaRPr lang="en-US" sz="2400" dirty="0"/>
                    </a:p>
                  </a:txBody>
                  <a:tcPr marL="98025" marR="98025" marT="49012" marB="490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marL="98025" marR="98025" marT="49012" marB="49012" anchor="ctr"/>
                </a:tc>
                <a:extLst>
                  <a:ext uri="{0D108BD9-81ED-4DB2-BD59-A6C34878D82A}">
                    <a16:rowId xmlns:a16="http://schemas.microsoft.com/office/drawing/2014/main" val="421352380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marL="98025" marR="98025" marT="49012" marB="490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marL="98025" marR="98025" marT="49012" marB="490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 marL="98025" marR="98025" marT="49012" marB="49012" anchor="ctr"/>
                </a:tc>
                <a:extLst>
                  <a:ext uri="{0D108BD9-81ED-4DB2-BD59-A6C34878D82A}">
                    <a16:rowId xmlns:a16="http://schemas.microsoft.com/office/drawing/2014/main" val="4284119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107175"/>
              </p:ext>
            </p:extLst>
          </p:nvPr>
        </p:nvGraphicFramePr>
        <p:xfrm>
          <a:off x="7537028" y="4373612"/>
          <a:ext cx="1554480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8160">
                  <a:extLst>
                    <a:ext uri="{9D8B030D-6E8A-4147-A177-3AD203B41FA5}">
                      <a16:colId xmlns:a16="http://schemas.microsoft.com/office/drawing/2014/main" val="3100454136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265138064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4187611538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marL="98025" marR="98025" marT="49012" marB="490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marL="98025" marR="98025" marT="49012" marB="490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marL="98025" marR="98025" marT="49012" marB="49012" anchor="ctr"/>
                </a:tc>
                <a:extLst>
                  <a:ext uri="{0D108BD9-81ED-4DB2-BD59-A6C34878D82A}">
                    <a16:rowId xmlns:a16="http://schemas.microsoft.com/office/drawing/2014/main" val="1858147317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marL="98025" marR="98025" marT="49012" marB="490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9</a:t>
                      </a:r>
                      <a:endParaRPr lang="en-US" sz="2400" dirty="0"/>
                    </a:p>
                  </a:txBody>
                  <a:tcPr marL="98025" marR="98025" marT="49012" marB="490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marL="98025" marR="98025" marT="49012" marB="49012" anchor="ctr"/>
                </a:tc>
                <a:extLst>
                  <a:ext uri="{0D108BD9-81ED-4DB2-BD59-A6C34878D82A}">
                    <a16:rowId xmlns:a16="http://schemas.microsoft.com/office/drawing/2014/main" val="4213523804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marL="98025" marR="98025" marT="49012" marB="490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marL="98025" marR="98025" marT="49012" marB="490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-1</a:t>
                      </a:r>
                      <a:endParaRPr lang="en-US" sz="2400" dirty="0"/>
                    </a:p>
                  </a:txBody>
                  <a:tcPr marL="98025" marR="98025" marT="49012" marB="49012" anchor="ctr"/>
                </a:tc>
                <a:extLst>
                  <a:ext uri="{0D108BD9-81ED-4DB2-BD59-A6C34878D82A}">
                    <a16:rowId xmlns:a16="http://schemas.microsoft.com/office/drawing/2014/main" val="42841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19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تبدیل منفی</a:t>
            </a:r>
            <a:endParaRPr lang="en-US" altLang="en-US" smtClean="0"/>
          </a:p>
        </p:txBody>
      </p:sp>
      <p:sp>
        <p:nvSpPr>
          <p:cNvPr id="2048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A329648-A0AA-496A-BD81-390AA61E5010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3" y="3913188"/>
            <a:ext cx="3749675" cy="304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913188"/>
            <a:ext cx="3748088" cy="304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3528" y="1651853"/>
            <a:ext cx="2169889" cy="430887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878388" y="3752850"/>
            <a:ext cx="2286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>
            <a:off x="3754438" y="2609850"/>
            <a:ext cx="2286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 noChangeAspect="1"/>
          </p:cNvCxnSpPr>
          <p:nvPr/>
        </p:nvCxnSpPr>
        <p:spPr>
          <a:xfrm flipH="1" flipV="1">
            <a:off x="4897438" y="1827213"/>
            <a:ext cx="1919287" cy="1919287"/>
          </a:xfrm>
          <a:prstGeom prst="straightConnector1">
            <a:avLst/>
          </a:prstGeom>
          <a:ln w="38100">
            <a:solidFill>
              <a:srgbClr val="FF010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973427" y="1598549"/>
            <a:ext cx="923523" cy="430887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20" name="TextBox 1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702526" y="3179884"/>
            <a:ext cx="923523" cy="430887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تبدیل لگاریتمی</a:t>
            </a:r>
            <a:endParaRPr lang="en-US" altLang="en-US" smtClean="0"/>
          </a:p>
        </p:txBody>
      </p:sp>
      <p:sp>
        <p:nvSpPr>
          <p:cNvPr id="2253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AD61B4-E23D-45EC-A941-380156F76B53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3528" y="1651853"/>
            <a:ext cx="2627964" cy="43088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2341563"/>
            <a:ext cx="5419725" cy="431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913" y="2346325"/>
            <a:ext cx="4022725" cy="431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346325"/>
            <a:ext cx="4022725" cy="431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885" y="1517717"/>
            <a:ext cx="5661569" cy="5270681"/>
          </a:xfrm>
          <a:prstGeom prst="rect">
            <a:avLst/>
          </a:prstGeom>
        </p:spPr>
      </p:pic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تبدیل گاما</a:t>
            </a:r>
            <a:endParaRPr lang="en-US" altLang="en-US" smtClean="0"/>
          </a:p>
        </p:txBody>
      </p:sp>
      <p:sp>
        <p:nvSpPr>
          <p:cNvPr id="2457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E41E3FD-7564-423D-A88D-18F53D45AABA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3528" y="1651853"/>
            <a:ext cx="1282081" cy="43088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085" y="1390898"/>
            <a:ext cx="5543823" cy="5514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2010-08-22T19:22:51Z</outs:dateTime>
      <outs:isPinned>true</outs:isPinned>
    </outs:relatedDate>
    <outs:relatedDate>
      <outs:type>2</outs:type>
      <outs:displayName>Created</outs:displayName>
      <outs:dateTime>2009-12-01T11:12:35Z</outs:dateTime>
      <outs:isPinned>true</outs:isPinned>
    </outs:relatedDate>
    <outs:relatedDate>
      <outs:type>4</outs:type>
      <outs:displayName>Last Printed</outs:displayName>
      <outs:dateTime/>
      <outs:isPinned>true</outs:isPinned>
    </outs:relatedDate>
  </outs:relatedDates>
  <outs:relatedDocuments>
    <outs:relatedDocument>
      <outs:type>2</outs:type>
      <outs:displayName>Other documents in current folder</outs:displayName>
      <outs:uri/>
      <outs:isPinned>true</outs:isPinned>
    </outs:relatedDocument>
  </outs:relatedDocuments>
  <outs:relatedPeople>
    <outs:relatedPeopleItem>
      <outs:category>Author</outs:category>
      <outs:people>
        <outs:relatedPerson>
          <outs:displayName>fereidooni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>
        <outs:relatedPerson>
          <outs:displayName>King</outs:displayName>
          <outs:accountName/>
        </outs:relatedPerson>
      </outs:people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Props1.xml><?xml version="1.0" encoding="utf-8"?>
<ds:datastoreItem xmlns:ds="http://schemas.openxmlformats.org/officeDocument/2006/customXml" ds:itemID="{EE1F98C5-3D6C-4BD5-B408-614BDD120D88}">
  <ds:schemaRefs>
    <ds:schemaRef ds:uri="http://schemas.microsoft.com/office/2009/outspace/meta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31444</TotalTime>
  <Words>1518</Words>
  <Application>Microsoft Office PowerPoint</Application>
  <PresentationFormat>On-screen Show (4:3)</PresentationFormat>
  <Paragraphs>474</Paragraphs>
  <Slides>62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Arial</vt:lpstr>
      <vt:lpstr>B Lotus</vt:lpstr>
      <vt:lpstr>B Mitra</vt:lpstr>
      <vt:lpstr>B Nazanin</vt:lpstr>
      <vt:lpstr>B Titr</vt:lpstr>
      <vt:lpstr>Calibri</vt:lpstr>
      <vt:lpstr>Cambria Math</vt:lpstr>
      <vt:lpstr>Custom Design</vt:lpstr>
      <vt:lpstr>PowerPoint Presentation</vt:lpstr>
      <vt:lpstr>PowerPoint Presentation</vt:lpstr>
      <vt:lpstr>PowerPoint Presentation</vt:lpstr>
      <vt:lpstr>ارتقاء تصویر</vt:lpstr>
      <vt:lpstr>پردازش نقطه‏ای</vt:lpstr>
      <vt:lpstr>پردازش نقطه‏ای</vt:lpstr>
      <vt:lpstr>تبدیل منفی</vt:lpstr>
      <vt:lpstr>تبدیل لگاریتمی</vt:lpstr>
      <vt:lpstr>تبدیل گاما</vt:lpstr>
      <vt:lpstr>PowerPoint Presentation</vt:lpstr>
      <vt:lpstr>هیستوگرام</vt:lpstr>
      <vt:lpstr>PowerPoint Presentation</vt:lpstr>
      <vt:lpstr>PowerPoint Presentation</vt:lpstr>
      <vt:lpstr>هیستوگرام</vt:lpstr>
      <vt:lpstr>کشش هیستوگرام</vt:lpstr>
      <vt:lpstr>کشش هیستوگرام</vt:lpstr>
      <vt:lpstr>کشش هیستوگرام</vt:lpstr>
      <vt:lpstr>برش هیستوگرام</vt:lpstr>
      <vt:lpstr>برش هیستوگرام</vt:lpstr>
      <vt:lpstr>متعادل‏سازی هیستوگرام</vt:lpstr>
      <vt:lpstr>متعادل‏سازی هیستوگرام</vt:lpstr>
      <vt:lpstr>متعادل‏سازی هیستوگرام</vt:lpstr>
      <vt:lpstr>تبدیل توزیع احتمال</vt:lpstr>
      <vt:lpstr>تبدیل توزیع احتمال گسسته</vt:lpstr>
      <vt:lpstr>PowerPoint Presentation</vt:lpstr>
      <vt:lpstr>PowerPoint Presentation</vt:lpstr>
      <vt:lpstr>PowerPoint Presentation</vt:lpstr>
      <vt:lpstr>مثال عددی</vt:lpstr>
      <vt:lpstr>مثال عددی</vt:lpstr>
      <vt:lpstr>مثال عددی</vt:lpstr>
      <vt:lpstr>تطبیق هیستوگرام</vt:lpstr>
      <vt:lpstr>تطبیق هیستوگرام</vt:lpstr>
      <vt:lpstr>تطبیق هیستوگرام</vt:lpstr>
      <vt:lpstr>ارتقاء محلی</vt:lpstr>
      <vt:lpstr>ارتقاء محلی</vt:lpstr>
      <vt:lpstr>متعادل‏سازی هیستوگرام سازگار</vt:lpstr>
      <vt:lpstr>CLAHE</vt:lpstr>
      <vt:lpstr>فیلتر در حوزه مکان</vt:lpstr>
      <vt:lpstr>کانولوشن و همبستگی</vt:lpstr>
      <vt:lpstr>PowerPoint Presentation</vt:lpstr>
      <vt:lpstr>PowerPoint Presentation</vt:lpstr>
      <vt:lpstr>تولید کرنل </vt:lpstr>
      <vt:lpstr>فیلترهای هموارساز</vt:lpstr>
      <vt:lpstr>PowerPoint Presentation</vt:lpstr>
      <vt:lpstr>فیلترهای هموارساز</vt:lpstr>
      <vt:lpstr>فیلتر گاوسی</vt:lpstr>
      <vt:lpstr>PowerPoint Presentation</vt:lpstr>
      <vt:lpstr>مقایسه فیلتر گاوسی و جعبه‏ای</vt:lpstr>
      <vt:lpstr>حذف سایه</vt:lpstr>
      <vt:lpstr>نویز نمک و فلفل</vt:lpstr>
      <vt:lpstr>فیلتر میانه</vt:lpstr>
      <vt:lpstr>PowerPoint Presentation</vt:lpstr>
      <vt:lpstr>فیلترهای تیزکننده</vt:lpstr>
      <vt:lpstr>مشتق تصویر</vt:lpstr>
      <vt:lpstr>مشتق تصویر</vt:lpstr>
      <vt:lpstr>مشتق تصویر</vt:lpstr>
      <vt:lpstr>مشتق تصویر</vt:lpstr>
      <vt:lpstr>PowerPoint Presentation</vt:lpstr>
      <vt:lpstr>مشتق تصویر</vt:lpstr>
      <vt:lpstr>لاپلاسین تصویر</vt:lpstr>
      <vt:lpstr>لاپلاسین تصویر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Mohammadi</cp:lastModifiedBy>
  <cp:revision>762</cp:revision>
  <dcterms:created xsi:type="dcterms:W3CDTF">2009-12-01T11:12:35Z</dcterms:created>
  <dcterms:modified xsi:type="dcterms:W3CDTF">2019-10-01T07:02:00Z</dcterms:modified>
</cp:coreProperties>
</file>